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88" r:id="rId2"/>
    <p:sldId id="389" r:id="rId3"/>
    <p:sldId id="446" r:id="rId4"/>
    <p:sldId id="447" r:id="rId5"/>
    <p:sldId id="448" r:id="rId6"/>
    <p:sldId id="420" r:id="rId7"/>
    <p:sldId id="393" r:id="rId8"/>
    <p:sldId id="345" r:id="rId9"/>
    <p:sldId id="343" r:id="rId10"/>
    <p:sldId id="463" r:id="rId11"/>
    <p:sldId id="462" r:id="rId12"/>
    <p:sldId id="401" r:id="rId13"/>
    <p:sldId id="461" r:id="rId14"/>
    <p:sldId id="413" r:id="rId15"/>
    <p:sldId id="457" r:id="rId16"/>
    <p:sldId id="456" r:id="rId17"/>
    <p:sldId id="416" r:id="rId18"/>
    <p:sldId id="458" r:id="rId19"/>
    <p:sldId id="443" r:id="rId20"/>
    <p:sldId id="444" r:id="rId21"/>
    <p:sldId id="357" r:id="rId22"/>
    <p:sldId id="362" r:id="rId23"/>
    <p:sldId id="451" r:id="rId24"/>
    <p:sldId id="459" r:id="rId25"/>
    <p:sldId id="365" r:id="rId26"/>
    <p:sldId id="407" r:id="rId27"/>
    <p:sldId id="445" r:id="rId28"/>
    <p:sldId id="410" r:id="rId29"/>
    <p:sldId id="368" r:id="rId30"/>
    <p:sldId id="425" r:id="rId31"/>
    <p:sldId id="371" r:id="rId32"/>
    <p:sldId id="422" r:id="rId33"/>
    <p:sldId id="452" r:id="rId34"/>
    <p:sldId id="453" r:id="rId35"/>
    <p:sldId id="455" r:id="rId36"/>
    <p:sldId id="426" r:id="rId37"/>
    <p:sldId id="427" r:id="rId38"/>
    <p:sldId id="391" r:id="rId39"/>
  </p:sldIdLst>
  <p:sldSz cx="6858000" cy="9144000" type="screen4x3"/>
  <p:notesSz cx="7099300" cy="10234613"/>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ADC4"/>
    <a:srgbClr val="226674"/>
    <a:srgbClr val="41B1C7"/>
    <a:srgbClr val="39A9BF"/>
    <a:srgbClr val="7CCADA"/>
    <a:srgbClr val="76C8D8"/>
    <a:srgbClr val="FF3300"/>
    <a:srgbClr val="35A0B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91" autoAdjust="0"/>
    <p:restoredTop sz="93878" autoAdjust="0"/>
  </p:normalViewPr>
  <p:slideViewPr>
    <p:cSldViewPr>
      <p:cViewPr>
        <p:scale>
          <a:sx n="50" d="100"/>
          <a:sy n="50" d="100"/>
        </p:scale>
        <p:origin x="-2436" y="-13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5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EF499B-00A9-4126-9B15-43DE7E791338}"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zh-CN" altLang="en-US"/>
        </a:p>
      </dgm:t>
    </dgm:pt>
    <dgm:pt modelId="{DB2600D0-B8A4-4569-9D6C-DCE2F115243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zh-CN" altLang="en-US" sz="2800" b="1" kern="1200" dirty="0" smtClean="0">
              <a:solidFill>
                <a:schemeClr val="bg1"/>
              </a:solidFill>
              <a:latin typeface="华文行楷" pitchFamily="2" charset="-122"/>
              <a:ea typeface="华文行楷" pitchFamily="2" charset="-122"/>
              <a:cs typeface="+mn-cs"/>
            </a:rPr>
            <a:t>二、综合报道</a:t>
          </a:r>
        </a:p>
      </dgm:t>
    </dgm:pt>
    <dgm:pt modelId="{9EB5E750-3127-41E0-B1A3-D98C02851CBD}" type="parTrans" cxnId="{CB245624-C71F-4BC7-A70C-4641ADC64F1A}">
      <dgm:prSet/>
      <dgm:spPr/>
      <dgm:t>
        <a:bodyPr/>
        <a:lstStyle/>
        <a:p>
          <a:endParaRPr lang="zh-CN" altLang="en-US" sz="2400">
            <a:solidFill>
              <a:schemeClr val="bg1"/>
            </a:solidFill>
          </a:endParaRPr>
        </a:p>
      </dgm:t>
    </dgm:pt>
    <dgm:pt modelId="{A7C75602-9EE8-4F42-ABAC-7CDA1494615A}" type="sibTrans" cxnId="{CB245624-C71F-4BC7-A70C-4641ADC64F1A}">
      <dgm:prSet/>
      <dgm:spPr/>
      <dgm:t>
        <a:bodyPr/>
        <a:lstStyle/>
        <a:p>
          <a:endParaRPr lang="zh-CN" altLang="en-US" sz="2400">
            <a:solidFill>
              <a:schemeClr val="bg1"/>
            </a:solidFill>
          </a:endParaRPr>
        </a:p>
      </dgm:t>
    </dgm:pt>
    <dgm:pt modelId="{0521615A-7B8F-4717-B725-757CC9C2B228}" type="pres">
      <dgm:prSet presAssocID="{22EF499B-00A9-4126-9B15-43DE7E791338}" presName="linear" presStyleCnt="0">
        <dgm:presLayoutVars>
          <dgm:animLvl val="lvl"/>
          <dgm:resizeHandles val="exact"/>
        </dgm:presLayoutVars>
      </dgm:prSet>
      <dgm:spPr/>
      <dgm:t>
        <a:bodyPr/>
        <a:lstStyle/>
        <a:p>
          <a:endParaRPr lang="zh-CN" altLang="en-US"/>
        </a:p>
      </dgm:t>
    </dgm:pt>
    <dgm:pt modelId="{783A6D28-8CC5-4B70-BE89-39055645FCE0}" type="pres">
      <dgm:prSet presAssocID="{DB2600D0-B8A4-4569-9D6C-DCE2F115243B}" presName="parentText" presStyleLbl="node1" presStyleIdx="0" presStyleCnt="1" custLinFactNeighborX="-1602" custLinFactNeighborY="-76437">
        <dgm:presLayoutVars>
          <dgm:chMax val="0"/>
          <dgm:bulletEnabled val="1"/>
        </dgm:presLayoutVars>
      </dgm:prSet>
      <dgm:spPr/>
      <dgm:t>
        <a:bodyPr/>
        <a:lstStyle/>
        <a:p>
          <a:endParaRPr lang="zh-CN" altLang="en-US"/>
        </a:p>
      </dgm:t>
    </dgm:pt>
  </dgm:ptLst>
  <dgm:cxnLst>
    <dgm:cxn modelId="{13A6296C-98EB-409B-B569-9BC84CE12F44}" type="presOf" srcId="{DB2600D0-B8A4-4569-9D6C-DCE2F115243B}" destId="{783A6D28-8CC5-4B70-BE89-39055645FCE0}" srcOrd="0" destOrd="0" presId="urn:microsoft.com/office/officeart/2005/8/layout/vList2"/>
    <dgm:cxn modelId="{3EC01004-3C09-4EB7-AAF8-9F6176BFD1B7}" type="presOf" srcId="{22EF499B-00A9-4126-9B15-43DE7E791338}" destId="{0521615A-7B8F-4717-B725-757CC9C2B228}" srcOrd="0" destOrd="0" presId="urn:microsoft.com/office/officeart/2005/8/layout/vList2"/>
    <dgm:cxn modelId="{CB245624-C71F-4BC7-A70C-4641ADC64F1A}" srcId="{22EF499B-00A9-4126-9B15-43DE7E791338}" destId="{DB2600D0-B8A4-4569-9D6C-DCE2F115243B}" srcOrd="0" destOrd="0" parTransId="{9EB5E750-3127-41E0-B1A3-D98C02851CBD}" sibTransId="{A7C75602-9EE8-4F42-ABAC-7CDA1494615A}"/>
    <dgm:cxn modelId="{66895410-04DA-4FB1-ACAE-0D8ACF6FFF5D}" type="presParOf" srcId="{0521615A-7B8F-4717-B725-757CC9C2B228}" destId="{783A6D28-8CC5-4B70-BE89-39055645FCE0}"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EF499B-00A9-4126-9B15-43DE7E79133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DB2600D0-B8A4-4569-9D6C-DCE2F115243B}">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zh-CN" altLang="en-US" sz="2800" b="1" kern="1200" dirty="0" smtClean="0">
              <a:solidFill>
                <a:schemeClr val="bg1"/>
              </a:solidFill>
              <a:latin typeface="华文行楷" pitchFamily="2" charset="-122"/>
              <a:ea typeface="华文行楷" pitchFamily="2" charset="-122"/>
              <a:cs typeface="+mn-cs"/>
            </a:rPr>
            <a:t>一、学会信息</a:t>
          </a:r>
        </a:p>
      </dgm:t>
    </dgm:pt>
    <dgm:pt modelId="{9EB5E750-3127-41E0-B1A3-D98C02851CBD}" type="parTrans" cxnId="{CB245624-C71F-4BC7-A70C-4641ADC64F1A}">
      <dgm:prSet/>
      <dgm:spPr/>
      <dgm:t>
        <a:bodyPr/>
        <a:lstStyle/>
        <a:p>
          <a:endParaRPr lang="zh-CN" altLang="en-US" sz="2400">
            <a:solidFill>
              <a:schemeClr val="bg1"/>
            </a:solidFill>
          </a:endParaRPr>
        </a:p>
      </dgm:t>
    </dgm:pt>
    <dgm:pt modelId="{A7C75602-9EE8-4F42-ABAC-7CDA1494615A}" type="sibTrans" cxnId="{CB245624-C71F-4BC7-A70C-4641ADC64F1A}">
      <dgm:prSet/>
      <dgm:spPr/>
      <dgm:t>
        <a:bodyPr/>
        <a:lstStyle/>
        <a:p>
          <a:endParaRPr lang="zh-CN" altLang="en-US" sz="2400">
            <a:solidFill>
              <a:schemeClr val="bg1"/>
            </a:solidFill>
          </a:endParaRPr>
        </a:p>
      </dgm:t>
    </dgm:pt>
    <dgm:pt modelId="{0521615A-7B8F-4717-B725-757CC9C2B228}" type="pres">
      <dgm:prSet presAssocID="{22EF499B-00A9-4126-9B15-43DE7E791338}" presName="linear" presStyleCnt="0">
        <dgm:presLayoutVars>
          <dgm:animLvl val="lvl"/>
          <dgm:resizeHandles val="exact"/>
        </dgm:presLayoutVars>
      </dgm:prSet>
      <dgm:spPr/>
      <dgm:t>
        <a:bodyPr/>
        <a:lstStyle/>
        <a:p>
          <a:endParaRPr lang="zh-CN" altLang="en-US"/>
        </a:p>
      </dgm:t>
    </dgm:pt>
    <dgm:pt modelId="{783A6D28-8CC5-4B70-BE89-39055645FCE0}" type="pres">
      <dgm:prSet presAssocID="{DB2600D0-B8A4-4569-9D6C-DCE2F115243B}" presName="parentText" presStyleLbl="node1" presStyleIdx="0" presStyleCnt="1" custLinFactNeighborX="-2717" custLinFactNeighborY="-41146">
        <dgm:presLayoutVars>
          <dgm:chMax val="0"/>
          <dgm:bulletEnabled val="1"/>
        </dgm:presLayoutVars>
      </dgm:prSet>
      <dgm:spPr/>
      <dgm:t>
        <a:bodyPr/>
        <a:lstStyle/>
        <a:p>
          <a:endParaRPr lang="zh-CN" altLang="en-US"/>
        </a:p>
      </dgm:t>
    </dgm:pt>
  </dgm:ptLst>
  <dgm:cxnLst>
    <dgm:cxn modelId="{D646B308-799D-45B6-88F7-49FD36E057ED}" type="presOf" srcId="{22EF499B-00A9-4126-9B15-43DE7E791338}" destId="{0521615A-7B8F-4717-B725-757CC9C2B228}" srcOrd="0" destOrd="0" presId="urn:microsoft.com/office/officeart/2005/8/layout/vList2"/>
    <dgm:cxn modelId="{9F177A2B-DCC7-4ABE-A6C9-BA377B30C674}" type="presOf" srcId="{DB2600D0-B8A4-4569-9D6C-DCE2F115243B}" destId="{783A6D28-8CC5-4B70-BE89-39055645FCE0}" srcOrd="0" destOrd="0" presId="urn:microsoft.com/office/officeart/2005/8/layout/vList2"/>
    <dgm:cxn modelId="{CB245624-C71F-4BC7-A70C-4641ADC64F1A}" srcId="{22EF499B-00A9-4126-9B15-43DE7E791338}" destId="{DB2600D0-B8A4-4569-9D6C-DCE2F115243B}" srcOrd="0" destOrd="0" parTransId="{9EB5E750-3127-41E0-B1A3-D98C02851CBD}" sibTransId="{A7C75602-9EE8-4F42-ABAC-7CDA1494615A}"/>
    <dgm:cxn modelId="{F0165E8D-D47B-4E6D-A842-53235379DCC5}" type="presParOf" srcId="{0521615A-7B8F-4717-B725-757CC9C2B228}" destId="{783A6D28-8CC5-4B70-BE89-39055645FCE0}"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05F9E4-E4F0-4E52-A980-8D5C62BCA819}"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zh-CN" altLang="en-US"/>
        </a:p>
      </dgm:t>
    </dgm:pt>
    <dgm:pt modelId="{5BC835FB-DD6E-42C2-A59A-66BEEED3236C}">
      <dgm:prSet custT="1">
        <dgm:style>
          <a:lnRef idx="1">
            <a:schemeClr val="accent6"/>
          </a:lnRef>
          <a:fillRef idx="2">
            <a:schemeClr val="accent6"/>
          </a:fillRef>
          <a:effectRef idx="1">
            <a:schemeClr val="accent6"/>
          </a:effectRef>
          <a:fontRef idx="minor">
            <a:schemeClr val="dk1"/>
          </a:fontRef>
        </dgm:style>
      </dgm:prSet>
      <dgm:spPr>
        <a:scene3d>
          <a:camera prst="orthographicFront"/>
          <a:lightRig rig="flat" dir="t"/>
        </a:scene3d>
        <a:sp3d>
          <a:bevelT/>
        </a:sp3d>
      </dgm:spPr>
      <dgm:t>
        <a:bodyPr/>
        <a:lstStyle/>
        <a:p>
          <a:pPr rtl="0"/>
          <a:r>
            <a:rPr lang="zh-CN" altLang="en-US" sz="2800" b="1" kern="1200" dirty="0" smtClean="0">
              <a:solidFill>
                <a:schemeClr val="bg1"/>
              </a:solidFill>
              <a:latin typeface="华文行楷" pitchFamily="2" charset="-122"/>
              <a:ea typeface="华文行楷" pitchFamily="2" charset="-122"/>
              <a:cs typeface="+mn-cs"/>
            </a:rPr>
            <a:t>三、会员动态</a:t>
          </a:r>
          <a:r>
            <a:rPr lang="en-US" altLang="en-US" sz="2800" b="1" kern="1200" dirty="0" smtClean="0">
              <a:solidFill>
                <a:schemeClr val="bg1"/>
              </a:solidFill>
              <a:latin typeface="华文行楷" pitchFamily="2" charset="-122"/>
              <a:ea typeface="华文行楷" pitchFamily="2" charset="-122"/>
              <a:cs typeface="+mn-cs"/>
            </a:rPr>
            <a:t>-</a:t>
          </a:r>
          <a:r>
            <a:rPr lang="zh-CN" altLang="en-US" sz="2000" b="1" kern="1200" dirty="0" smtClean="0">
              <a:solidFill>
                <a:schemeClr val="bg1"/>
              </a:solidFill>
              <a:latin typeface="华文行楷" pitchFamily="2" charset="-122"/>
              <a:ea typeface="华文行楷" pitchFamily="2" charset="-122"/>
              <a:cs typeface="+mn-cs"/>
            </a:rPr>
            <a:t>荣誉奖励</a:t>
          </a:r>
          <a:endParaRPr lang="zh-CN" altLang="en-US" sz="2800" b="1" kern="1200" dirty="0">
            <a:solidFill>
              <a:schemeClr val="bg1"/>
            </a:solidFill>
            <a:latin typeface="华文行楷" pitchFamily="2" charset="-122"/>
            <a:ea typeface="华文行楷" pitchFamily="2" charset="-122"/>
            <a:cs typeface="+mn-cs"/>
          </a:endParaRPr>
        </a:p>
      </dgm:t>
    </dgm:pt>
    <dgm:pt modelId="{5B6E75A6-B7CB-4386-A605-FB07BA340AB6}" type="parTrans" cxnId="{3DAF3587-553B-4539-B015-AEEF4D7B0144}">
      <dgm:prSet/>
      <dgm:spPr/>
      <dgm:t>
        <a:bodyPr/>
        <a:lstStyle/>
        <a:p>
          <a:endParaRPr lang="zh-CN" altLang="en-US"/>
        </a:p>
      </dgm:t>
    </dgm:pt>
    <dgm:pt modelId="{8F3322C4-127B-4A70-A5CE-4CAC515DE7A3}" type="sibTrans" cxnId="{3DAF3587-553B-4539-B015-AEEF4D7B0144}">
      <dgm:prSet/>
      <dgm:spPr/>
      <dgm:t>
        <a:bodyPr/>
        <a:lstStyle/>
        <a:p>
          <a:endParaRPr lang="zh-CN" altLang="en-US"/>
        </a:p>
      </dgm:t>
    </dgm:pt>
    <dgm:pt modelId="{F060EB1C-AB2A-4570-8E77-3124106CB83C}" type="pres">
      <dgm:prSet presAssocID="{B605F9E4-E4F0-4E52-A980-8D5C62BCA819}" presName="linear" presStyleCnt="0">
        <dgm:presLayoutVars>
          <dgm:animLvl val="lvl"/>
          <dgm:resizeHandles val="exact"/>
        </dgm:presLayoutVars>
      </dgm:prSet>
      <dgm:spPr/>
      <dgm:t>
        <a:bodyPr/>
        <a:lstStyle/>
        <a:p>
          <a:endParaRPr lang="zh-CN" altLang="en-US"/>
        </a:p>
      </dgm:t>
    </dgm:pt>
    <dgm:pt modelId="{69C64185-0A7A-4A4E-811E-3C59F3E53BF2}" type="pres">
      <dgm:prSet presAssocID="{5BC835FB-DD6E-42C2-A59A-66BEEED3236C}" presName="parentText" presStyleLbl="node1" presStyleIdx="0" presStyleCnt="1" custScaleY="167482" custLinFactNeighborY="-65629">
        <dgm:presLayoutVars>
          <dgm:chMax val="0"/>
          <dgm:bulletEnabled val="1"/>
        </dgm:presLayoutVars>
      </dgm:prSet>
      <dgm:spPr/>
      <dgm:t>
        <a:bodyPr/>
        <a:lstStyle/>
        <a:p>
          <a:endParaRPr lang="zh-CN" altLang="en-US"/>
        </a:p>
      </dgm:t>
    </dgm:pt>
  </dgm:ptLst>
  <dgm:cxnLst>
    <dgm:cxn modelId="{3DAF3587-553B-4539-B015-AEEF4D7B0144}" srcId="{B605F9E4-E4F0-4E52-A980-8D5C62BCA819}" destId="{5BC835FB-DD6E-42C2-A59A-66BEEED3236C}" srcOrd="0" destOrd="0" parTransId="{5B6E75A6-B7CB-4386-A605-FB07BA340AB6}" sibTransId="{8F3322C4-127B-4A70-A5CE-4CAC515DE7A3}"/>
    <dgm:cxn modelId="{1FEC13B5-4BF2-4023-8274-CD81EF74FBF5}" type="presOf" srcId="{5BC835FB-DD6E-42C2-A59A-66BEEED3236C}" destId="{69C64185-0A7A-4A4E-811E-3C59F3E53BF2}" srcOrd="0" destOrd="0" presId="urn:microsoft.com/office/officeart/2005/8/layout/vList2"/>
    <dgm:cxn modelId="{E7DD5992-7058-4A82-967E-A848C52D4D68}" type="presOf" srcId="{B605F9E4-E4F0-4E52-A980-8D5C62BCA819}" destId="{F060EB1C-AB2A-4570-8E77-3124106CB83C}" srcOrd="0" destOrd="0" presId="urn:microsoft.com/office/officeart/2005/8/layout/vList2"/>
    <dgm:cxn modelId="{0FA8FC32-EA36-41F6-8945-452F713E4DC3}" type="presParOf" srcId="{F060EB1C-AB2A-4570-8E77-3124106CB83C}" destId="{69C64185-0A7A-4A4E-811E-3C59F3E53BF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05F9E4-E4F0-4E52-A980-8D5C62BCA819}"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zh-CN" altLang="en-US"/>
        </a:p>
      </dgm:t>
    </dgm:pt>
    <dgm:pt modelId="{F060EB1C-AB2A-4570-8E77-3124106CB83C}" type="pres">
      <dgm:prSet presAssocID="{B605F9E4-E4F0-4E52-A980-8D5C62BCA819}" presName="linear" presStyleCnt="0">
        <dgm:presLayoutVars>
          <dgm:animLvl val="lvl"/>
          <dgm:resizeHandles val="exact"/>
        </dgm:presLayoutVars>
      </dgm:prSet>
      <dgm:spPr/>
      <dgm:t>
        <a:bodyPr/>
        <a:lstStyle/>
        <a:p>
          <a:endParaRPr lang="zh-CN" altLang="en-US"/>
        </a:p>
      </dgm:t>
    </dgm:pt>
  </dgm:ptLst>
  <dgm:cxnLst>
    <dgm:cxn modelId="{BF4A8BA1-D746-4367-BEA5-A81C0F249C36}" type="presOf" srcId="{B605F9E4-E4F0-4E52-A980-8D5C62BCA819}" destId="{F060EB1C-AB2A-4570-8E77-3124106CB83C}"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05F9E4-E4F0-4E52-A980-8D5C62BCA819}"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zh-CN" altLang="en-US"/>
        </a:p>
      </dgm:t>
    </dgm:pt>
    <dgm:pt modelId="{5BC835FB-DD6E-42C2-A59A-66BEEED3236C}">
      <dgm:prSet custT="1">
        <dgm:style>
          <a:lnRef idx="1">
            <a:schemeClr val="accent6"/>
          </a:lnRef>
          <a:fillRef idx="2">
            <a:schemeClr val="accent6"/>
          </a:fillRef>
          <a:effectRef idx="1">
            <a:schemeClr val="accent6"/>
          </a:effectRef>
          <a:fontRef idx="minor">
            <a:schemeClr val="dk1"/>
          </a:fontRef>
        </dgm:style>
      </dgm:prSet>
      <dgm:spPr>
        <a:scene3d>
          <a:camera prst="orthographicFront"/>
          <a:lightRig rig="flat" dir="t"/>
        </a:scene3d>
        <a:sp3d>
          <a:bevelT/>
        </a:sp3d>
      </dgm:spPr>
      <dgm:t>
        <a:bodyPr/>
        <a:lstStyle/>
        <a:p>
          <a:pPr rtl="0"/>
          <a:r>
            <a:rPr lang="zh-CN" altLang="en-US" sz="2800" b="1" kern="1200" dirty="0" smtClean="0">
              <a:solidFill>
                <a:schemeClr val="bg1"/>
              </a:solidFill>
              <a:latin typeface="华文行楷" pitchFamily="2" charset="-122"/>
              <a:ea typeface="华文行楷" pitchFamily="2" charset="-122"/>
              <a:cs typeface="+mn-cs"/>
            </a:rPr>
            <a:t>三、会员动态</a:t>
          </a:r>
          <a:r>
            <a:rPr lang="en-US" altLang="en-US" sz="2800" b="1" kern="1200" dirty="0" smtClean="0">
              <a:solidFill>
                <a:schemeClr val="bg1"/>
              </a:solidFill>
              <a:latin typeface="华文行楷" pitchFamily="2" charset="-122"/>
              <a:ea typeface="华文行楷" pitchFamily="2" charset="-122"/>
              <a:cs typeface="+mn-cs"/>
            </a:rPr>
            <a:t>-</a:t>
          </a:r>
          <a:r>
            <a:rPr lang="zh-CN" altLang="en-US" sz="2000" b="1" kern="1200" dirty="0" smtClean="0">
              <a:solidFill>
                <a:schemeClr val="bg1"/>
              </a:solidFill>
              <a:latin typeface="华文行楷" pitchFamily="2" charset="-122"/>
              <a:ea typeface="华文行楷" pitchFamily="2" charset="-122"/>
              <a:cs typeface="+mn-cs"/>
            </a:rPr>
            <a:t>开放合作</a:t>
          </a:r>
          <a:endParaRPr lang="zh-CN" altLang="en-US" sz="2000" b="1" kern="1200" dirty="0">
            <a:solidFill>
              <a:schemeClr val="bg1"/>
            </a:solidFill>
            <a:latin typeface="华文行楷" pitchFamily="2" charset="-122"/>
            <a:ea typeface="华文行楷" pitchFamily="2" charset="-122"/>
            <a:cs typeface="+mn-cs"/>
          </a:endParaRPr>
        </a:p>
      </dgm:t>
    </dgm:pt>
    <dgm:pt modelId="{5B6E75A6-B7CB-4386-A605-FB07BA340AB6}" type="parTrans" cxnId="{3DAF3587-553B-4539-B015-AEEF4D7B0144}">
      <dgm:prSet/>
      <dgm:spPr/>
      <dgm:t>
        <a:bodyPr/>
        <a:lstStyle/>
        <a:p>
          <a:endParaRPr lang="zh-CN" altLang="en-US"/>
        </a:p>
      </dgm:t>
    </dgm:pt>
    <dgm:pt modelId="{8F3322C4-127B-4A70-A5CE-4CAC515DE7A3}" type="sibTrans" cxnId="{3DAF3587-553B-4539-B015-AEEF4D7B0144}">
      <dgm:prSet/>
      <dgm:spPr/>
      <dgm:t>
        <a:bodyPr/>
        <a:lstStyle/>
        <a:p>
          <a:endParaRPr lang="zh-CN" altLang="en-US"/>
        </a:p>
      </dgm:t>
    </dgm:pt>
    <dgm:pt modelId="{F060EB1C-AB2A-4570-8E77-3124106CB83C}" type="pres">
      <dgm:prSet presAssocID="{B605F9E4-E4F0-4E52-A980-8D5C62BCA819}" presName="linear" presStyleCnt="0">
        <dgm:presLayoutVars>
          <dgm:animLvl val="lvl"/>
          <dgm:resizeHandles val="exact"/>
        </dgm:presLayoutVars>
      </dgm:prSet>
      <dgm:spPr/>
      <dgm:t>
        <a:bodyPr/>
        <a:lstStyle/>
        <a:p>
          <a:endParaRPr lang="zh-CN" altLang="en-US"/>
        </a:p>
      </dgm:t>
    </dgm:pt>
    <dgm:pt modelId="{69C64185-0A7A-4A4E-811E-3C59F3E53BF2}" type="pres">
      <dgm:prSet presAssocID="{5BC835FB-DD6E-42C2-A59A-66BEEED3236C}" presName="parentText" presStyleLbl="node1" presStyleIdx="0" presStyleCnt="1" custScaleY="201797" custLinFactNeighborY="83518">
        <dgm:presLayoutVars>
          <dgm:chMax val="0"/>
          <dgm:bulletEnabled val="1"/>
        </dgm:presLayoutVars>
      </dgm:prSet>
      <dgm:spPr/>
      <dgm:t>
        <a:bodyPr/>
        <a:lstStyle/>
        <a:p>
          <a:endParaRPr lang="zh-CN" altLang="en-US"/>
        </a:p>
      </dgm:t>
    </dgm:pt>
  </dgm:ptLst>
  <dgm:cxnLst>
    <dgm:cxn modelId="{AFF69129-F585-4CCD-BE20-782D16F3C237}" type="presOf" srcId="{B605F9E4-E4F0-4E52-A980-8D5C62BCA819}" destId="{F060EB1C-AB2A-4570-8E77-3124106CB83C}" srcOrd="0" destOrd="0" presId="urn:microsoft.com/office/officeart/2005/8/layout/vList2"/>
    <dgm:cxn modelId="{3DAF3587-553B-4539-B015-AEEF4D7B0144}" srcId="{B605F9E4-E4F0-4E52-A980-8D5C62BCA819}" destId="{5BC835FB-DD6E-42C2-A59A-66BEEED3236C}" srcOrd="0" destOrd="0" parTransId="{5B6E75A6-B7CB-4386-A605-FB07BA340AB6}" sibTransId="{8F3322C4-127B-4A70-A5CE-4CAC515DE7A3}"/>
    <dgm:cxn modelId="{1F3BC58F-670D-4175-B4A9-8991FDCF6500}" type="presOf" srcId="{5BC835FB-DD6E-42C2-A59A-66BEEED3236C}" destId="{69C64185-0A7A-4A4E-811E-3C59F3E53BF2}" srcOrd="0" destOrd="0" presId="urn:microsoft.com/office/officeart/2005/8/layout/vList2"/>
    <dgm:cxn modelId="{05405B9D-CC88-4014-BD24-3DA09A473EF4}" type="presParOf" srcId="{F060EB1C-AB2A-4570-8E77-3124106CB83C}" destId="{69C64185-0A7A-4A4E-811E-3C59F3E53BF2}" srcOrd="0" destOrd="0" presId="urn:microsoft.com/office/officeart/2005/8/layout/vList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05F9E4-E4F0-4E52-A980-8D5C62BCA819}"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zh-CN" altLang="en-US"/>
        </a:p>
      </dgm:t>
    </dgm:pt>
    <dgm:pt modelId="{5BC835FB-DD6E-42C2-A59A-66BEEED3236C}">
      <dgm:prSet custT="1">
        <dgm:style>
          <a:lnRef idx="1">
            <a:schemeClr val="accent6"/>
          </a:lnRef>
          <a:fillRef idx="2">
            <a:schemeClr val="accent6"/>
          </a:fillRef>
          <a:effectRef idx="1">
            <a:schemeClr val="accent6"/>
          </a:effectRef>
          <a:fontRef idx="minor">
            <a:schemeClr val="dk1"/>
          </a:fontRef>
        </dgm:style>
      </dgm:prSet>
      <dgm:spPr>
        <a:scene3d>
          <a:camera prst="orthographicFront"/>
          <a:lightRig rig="flat" dir="t"/>
        </a:scene3d>
        <a:sp3d>
          <a:bevelT/>
        </a:sp3d>
      </dgm:spPr>
      <dgm:t>
        <a:bodyPr/>
        <a:lstStyle/>
        <a:p>
          <a:pPr rtl="0"/>
          <a:r>
            <a:rPr lang="zh-CN" altLang="en-US" sz="2800" b="1" kern="1200" dirty="0" smtClean="0">
              <a:solidFill>
                <a:schemeClr val="bg1"/>
              </a:solidFill>
              <a:latin typeface="华文行楷" pitchFamily="2" charset="-122"/>
              <a:ea typeface="华文行楷" pitchFamily="2" charset="-122"/>
              <a:cs typeface="+mn-cs"/>
            </a:rPr>
            <a:t>三、会员动态</a:t>
          </a:r>
          <a:r>
            <a:rPr lang="en-US" altLang="en-US" sz="2800" b="1" kern="1200" dirty="0" smtClean="0">
              <a:solidFill>
                <a:schemeClr val="bg1"/>
              </a:solidFill>
              <a:latin typeface="华文行楷" pitchFamily="2" charset="-122"/>
              <a:ea typeface="华文行楷" pitchFamily="2" charset="-122"/>
              <a:cs typeface="+mn-cs"/>
            </a:rPr>
            <a:t>-</a:t>
          </a:r>
          <a:r>
            <a:rPr lang="zh-CN" altLang="en-US" sz="2000" b="1" kern="1200" dirty="0" smtClean="0">
              <a:solidFill>
                <a:schemeClr val="bg1"/>
              </a:solidFill>
              <a:latin typeface="华文行楷" pitchFamily="2" charset="-122"/>
              <a:ea typeface="华文行楷" pitchFamily="2" charset="-122"/>
              <a:cs typeface="+mn-cs"/>
            </a:rPr>
            <a:t>重大成果及企业需求</a:t>
          </a:r>
          <a:endParaRPr lang="zh-CN" altLang="en-US" sz="2800" b="1" kern="1200" dirty="0">
            <a:solidFill>
              <a:schemeClr val="bg1"/>
            </a:solidFill>
            <a:latin typeface="华文行楷" pitchFamily="2" charset="-122"/>
            <a:ea typeface="华文行楷" pitchFamily="2" charset="-122"/>
            <a:cs typeface="+mn-cs"/>
          </a:endParaRPr>
        </a:p>
      </dgm:t>
    </dgm:pt>
    <dgm:pt modelId="{5B6E75A6-B7CB-4386-A605-FB07BA340AB6}" type="parTrans" cxnId="{3DAF3587-553B-4539-B015-AEEF4D7B0144}">
      <dgm:prSet/>
      <dgm:spPr/>
      <dgm:t>
        <a:bodyPr/>
        <a:lstStyle/>
        <a:p>
          <a:endParaRPr lang="zh-CN" altLang="en-US"/>
        </a:p>
      </dgm:t>
    </dgm:pt>
    <dgm:pt modelId="{8F3322C4-127B-4A70-A5CE-4CAC515DE7A3}" type="sibTrans" cxnId="{3DAF3587-553B-4539-B015-AEEF4D7B0144}">
      <dgm:prSet/>
      <dgm:spPr/>
      <dgm:t>
        <a:bodyPr/>
        <a:lstStyle/>
        <a:p>
          <a:endParaRPr lang="zh-CN" altLang="en-US"/>
        </a:p>
      </dgm:t>
    </dgm:pt>
    <dgm:pt modelId="{F060EB1C-AB2A-4570-8E77-3124106CB83C}" type="pres">
      <dgm:prSet presAssocID="{B605F9E4-E4F0-4E52-A980-8D5C62BCA819}" presName="linear" presStyleCnt="0">
        <dgm:presLayoutVars>
          <dgm:animLvl val="lvl"/>
          <dgm:resizeHandles val="exact"/>
        </dgm:presLayoutVars>
      </dgm:prSet>
      <dgm:spPr/>
      <dgm:t>
        <a:bodyPr/>
        <a:lstStyle/>
        <a:p>
          <a:endParaRPr lang="zh-CN" altLang="en-US"/>
        </a:p>
      </dgm:t>
    </dgm:pt>
    <dgm:pt modelId="{69C64185-0A7A-4A4E-811E-3C59F3E53BF2}" type="pres">
      <dgm:prSet presAssocID="{5BC835FB-DD6E-42C2-A59A-66BEEED3236C}" presName="parentText" presStyleLbl="node1" presStyleIdx="0" presStyleCnt="1" custScaleY="115932" custLinFactNeighborX="5688" custLinFactNeighborY="-14536">
        <dgm:presLayoutVars>
          <dgm:chMax val="0"/>
          <dgm:bulletEnabled val="1"/>
        </dgm:presLayoutVars>
      </dgm:prSet>
      <dgm:spPr/>
      <dgm:t>
        <a:bodyPr/>
        <a:lstStyle/>
        <a:p>
          <a:endParaRPr lang="zh-CN" altLang="en-US"/>
        </a:p>
      </dgm:t>
    </dgm:pt>
  </dgm:ptLst>
  <dgm:cxnLst>
    <dgm:cxn modelId="{D9FF6FDF-9036-4E4D-B2FD-6DA43EC3CFBC}" type="presOf" srcId="{B605F9E4-E4F0-4E52-A980-8D5C62BCA819}" destId="{F060EB1C-AB2A-4570-8E77-3124106CB83C}" srcOrd="0" destOrd="0" presId="urn:microsoft.com/office/officeart/2005/8/layout/vList2"/>
    <dgm:cxn modelId="{3DAF3587-553B-4539-B015-AEEF4D7B0144}" srcId="{B605F9E4-E4F0-4E52-A980-8D5C62BCA819}" destId="{5BC835FB-DD6E-42C2-A59A-66BEEED3236C}" srcOrd="0" destOrd="0" parTransId="{5B6E75A6-B7CB-4386-A605-FB07BA340AB6}" sibTransId="{8F3322C4-127B-4A70-A5CE-4CAC515DE7A3}"/>
    <dgm:cxn modelId="{0FDFC922-EAC9-4A3C-87B1-3339B628EAD6}" type="presOf" srcId="{5BC835FB-DD6E-42C2-A59A-66BEEED3236C}" destId="{69C64185-0A7A-4A4E-811E-3C59F3E53BF2}" srcOrd="0" destOrd="0" presId="urn:microsoft.com/office/officeart/2005/8/layout/vList2"/>
    <dgm:cxn modelId="{8FC98B28-E487-4EED-93F7-406801EE47B3}" type="presParOf" srcId="{F060EB1C-AB2A-4570-8E77-3124106CB83C}" destId="{69C64185-0A7A-4A4E-811E-3C59F3E53BF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A6D28-8CC5-4B70-BE89-39055645FCE0}">
      <dsp:nvSpPr>
        <dsp:cNvPr id="0" name=""/>
        <dsp:cNvSpPr/>
      </dsp:nvSpPr>
      <dsp:spPr>
        <a:xfrm>
          <a:off x="0" y="0"/>
          <a:ext cx="2592289" cy="503739"/>
        </a:xfrm>
        <a:prstGeom prst="roundRect">
          <a:avLst/>
        </a:prstGeom>
        <a:gradFill rotWithShape="1">
          <a:gsLst>
            <a:gs pos="0">
              <a:schemeClr val="accent3">
                <a:tint val="100000"/>
                <a:shade val="50000"/>
                <a:hueMod val="100000"/>
                <a:satMod val="250000"/>
              </a:schemeClr>
            </a:gs>
            <a:gs pos="75000">
              <a:schemeClr val="accent3">
                <a:tint val="80000"/>
                <a:shade val="100000"/>
                <a:hueMod val="100000"/>
                <a:satMod val="375000"/>
              </a:schemeClr>
            </a:gs>
            <a:gs pos="100000">
              <a:schemeClr val="accent3">
                <a:tint val="50000"/>
                <a:shade val="100000"/>
                <a:hueMod val="100000"/>
                <a:satMod val="500000"/>
              </a:schemeClr>
            </a:gs>
          </a:gsLst>
          <a:lin ang="16200000" scaled="1"/>
        </a:gradFill>
        <a:ln w="12700" cap="flat" cmpd="sng" algn="ctr">
          <a:solidFill>
            <a:schemeClr val="accent3"/>
          </a:solidFill>
          <a:prstDash val="solid"/>
        </a:ln>
        <a:effectLst>
          <a:glow>
            <a:schemeClr val="accent3">
              <a:tint val="100000"/>
              <a:shade val="100000"/>
              <a:hueMod val="100000"/>
              <a:satMod val="100000"/>
            </a:schemeClr>
          </a:glo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zh-CN" altLang="en-US" sz="2800" b="1" kern="1200" dirty="0" smtClean="0">
              <a:solidFill>
                <a:schemeClr val="bg1"/>
              </a:solidFill>
              <a:latin typeface="华文行楷" pitchFamily="2" charset="-122"/>
              <a:ea typeface="华文行楷" pitchFamily="2" charset="-122"/>
              <a:cs typeface="+mn-cs"/>
            </a:rPr>
            <a:t>二、综合报道</a:t>
          </a:r>
        </a:p>
      </dsp:txBody>
      <dsp:txXfrm>
        <a:off x="24591" y="24591"/>
        <a:ext cx="2543107" cy="454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A6D28-8CC5-4B70-BE89-39055645FCE0}">
      <dsp:nvSpPr>
        <dsp:cNvPr id="0" name=""/>
        <dsp:cNvSpPr/>
      </dsp:nvSpPr>
      <dsp:spPr>
        <a:xfrm>
          <a:off x="0" y="0"/>
          <a:ext cx="2629028" cy="521358"/>
        </a:xfrm>
        <a:prstGeom prst="roundRect">
          <a:avLst/>
        </a:prstGeom>
        <a:gradFill rotWithShape="1">
          <a:gsLst>
            <a:gs pos="0">
              <a:schemeClr val="accent2">
                <a:tint val="100000"/>
                <a:shade val="50000"/>
                <a:hueMod val="100000"/>
                <a:satMod val="250000"/>
              </a:schemeClr>
            </a:gs>
            <a:gs pos="75000">
              <a:schemeClr val="accent2">
                <a:tint val="80000"/>
                <a:shade val="100000"/>
                <a:hueMod val="100000"/>
                <a:satMod val="375000"/>
              </a:schemeClr>
            </a:gs>
            <a:gs pos="100000">
              <a:schemeClr val="accent2">
                <a:tint val="50000"/>
                <a:shade val="100000"/>
                <a:hueMod val="100000"/>
                <a:satMod val="500000"/>
              </a:schemeClr>
            </a:gs>
          </a:gsLst>
          <a:lin ang="16200000" scaled="1"/>
        </a:gradFill>
        <a:ln w="12700" cap="flat" cmpd="sng" algn="ctr">
          <a:solidFill>
            <a:schemeClr val="accent2"/>
          </a:solidFill>
          <a:prstDash val="solid"/>
        </a:ln>
        <a:effectLst>
          <a:glow>
            <a:schemeClr val="accent2">
              <a:tint val="100000"/>
              <a:shade val="100000"/>
              <a:hueMod val="100000"/>
              <a:satMod val="100000"/>
            </a:schemeClr>
          </a:glo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zh-CN" altLang="en-US" sz="2800" b="1" kern="1200" dirty="0" smtClean="0">
              <a:solidFill>
                <a:schemeClr val="bg1"/>
              </a:solidFill>
              <a:latin typeface="华文行楷" pitchFamily="2" charset="-122"/>
              <a:ea typeface="华文行楷" pitchFamily="2" charset="-122"/>
              <a:cs typeface="+mn-cs"/>
            </a:rPr>
            <a:t>一、学会信息</a:t>
          </a:r>
        </a:p>
      </dsp:txBody>
      <dsp:txXfrm>
        <a:off x="25451" y="25451"/>
        <a:ext cx="2578126" cy="4704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64185-0A7A-4A4E-811E-3C59F3E53BF2}">
      <dsp:nvSpPr>
        <dsp:cNvPr id="0" name=""/>
        <dsp:cNvSpPr/>
      </dsp:nvSpPr>
      <dsp:spPr>
        <a:xfrm>
          <a:off x="0" y="0"/>
          <a:ext cx="3744416" cy="547598"/>
        </a:xfrm>
        <a:prstGeom prst="roundRect">
          <a:avLst/>
        </a:prstGeom>
        <a:gradFill rotWithShape="1">
          <a:gsLst>
            <a:gs pos="0">
              <a:schemeClr val="accent6">
                <a:tint val="100000"/>
                <a:shade val="50000"/>
                <a:hueMod val="100000"/>
                <a:satMod val="250000"/>
              </a:schemeClr>
            </a:gs>
            <a:gs pos="75000">
              <a:schemeClr val="accent6">
                <a:tint val="80000"/>
                <a:shade val="100000"/>
                <a:hueMod val="100000"/>
                <a:satMod val="375000"/>
              </a:schemeClr>
            </a:gs>
            <a:gs pos="100000">
              <a:schemeClr val="accent6">
                <a:tint val="50000"/>
                <a:shade val="100000"/>
                <a:hueMod val="100000"/>
                <a:satMod val="500000"/>
              </a:schemeClr>
            </a:gs>
          </a:gsLst>
          <a:lin ang="16200000" scaled="1"/>
        </a:gradFill>
        <a:ln w="12700" cap="flat" cmpd="sng" algn="ctr">
          <a:solidFill>
            <a:schemeClr val="accent6"/>
          </a:solidFill>
          <a:prstDash val="solid"/>
        </a:ln>
        <a:effectLst>
          <a:glow>
            <a:schemeClr val="accent6">
              <a:tint val="100000"/>
              <a:shade val="100000"/>
              <a:hueMod val="100000"/>
              <a:satMod val="100000"/>
            </a:schemeClr>
          </a:glow>
        </a:effectLst>
        <a:scene3d>
          <a:camera prst="orthographicFront"/>
          <a:lightRig rig="flat" dir="t"/>
        </a:scene3d>
        <a:sp3d>
          <a:bevelT/>
        </a:sp3d>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zh-CN" altLang="en-US" sz="2800" b="1" kern="1200" dirty="0" smtClean="0">
              <a:solidFill>
                <a:schemeClr val="bg1"/>
              </a:solidFill>
              <a:latin typeface="华文行楷" pitchFamily="2" charset="-122"/>
              <a:ea typeface="华文行楷" pitchFamily="2" charset="-122"/>
              <a:cs typeface="+mn-cs"/>
            </a:rPr>
            <a:t>三、会员动态</a:t>
          </a:r>
          <a:r>
            <a:rPr lang="en-US" altLang="en-US" sz="2800" b="1" kern="1200" dirty="0" smtClean="0">
              <a:solidFill>
                <a:schemeClr val="bg1"/>
              </a:solidFill>
              <a:latin typeface="华文行楷" pitchFamily="2" charset="-122"/>
              <a:ea typeface="华文行楷" pitchFamily="2" charset="-122"/>
              <a:cs typeface="+mn-cs"/>
            </a:rPr>
            <a:t>-</a:t>
          </a:r>
          <a:r>
            <a:rPr lang="zh-CN" altLang="en-US" sz="2000" b="1" kern="1200" dirty="0" smtClean="0">
              <a:solidFill>
                <a:schemeClr val="bg1"/>
              </a:solidFill>
              <a:latin typeface="华文行楷" pitchFamily="2" charset="-122"/>
              <a:ea typeface="华文行楷" pitchFamily="2" charset="-122"/>
              <a:cs typeface="+mn-cs"/>
            </a:rPr>
            <a:t>荣誉奖励</a:t>
          </a:r>
          <a:endParaRPr lang="zh-CN" altLang="en-US" sz="2800" b="1" kern="1200" dirty="0">
            <a:solidFill>
              <a:schemeClr val="bg1"/>
            </a:solidFill>
            <a:latin typeface="华文行楷" pitchFamily="2" charset="-122"/>
            <a:ea typeface="华文行楷" pitchFamily="2" charset="-122"/>
            <a:cs typeface="+mn-cs"/>
          </a:endParaRPr>
        </a:p>
      </dsp:txBody>
      <dsp:txXfrm>
        <a:off x="26732" y="26732"/>
        <a:ext cx="3690952" cy="4941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64185-0A7A-4A4E-811E-3C59F3E53BF2}">
      <dsp:nvSpPr>
        <dsp:cNvPr id="0" name=""/>
        <dsp:cNvSpPr/>
      </dsp:nvSpPr>
      <dsp:spPr>
        <a:xfrm>
          <a:off x="0" y="509"/>
          <a:ext cx="3744416" cy="521346"/>
        </a:xfrm>
        <a:prstGeom prst="roundRect">
          <a:avLst/>
        </a:prstGeom>
        <a:gradFill rotWithShape="1">
          <a:gsLst>
            <a:gs pos="0">
              <a:schemeClr val="accent6">
                <a:tint val="100000"/>
                <a:shade val="50000"/>
                <a:hueMod val="100000"/>
                <a:satMod val="250000"/>
              </a:schemeClr>
            </a:gs>
            <a:gs pos="75000">
              <a:schemeClr val="accent6">
                <a:tint val="80000"/>
                <a:shade val="100000"/>
                <a:hueMod val="100000"/>
                <a:satMod val="375000"/>
              </a:schemeClr>
            </a:gs>
            <a:gs pos="100000">
              <a:schemeClr val="accent6">
                <a:tint val="50000"/>
                <a:shade val="100000"/>
                <a:hueMod val="100000"/>
                <a:satMod val="500000"/>
              </a:schemeClr>
            </a:gs>
          </a:gsLst>
          <a:lin ang="16200000" scaled="1"/>
        </a:gradFill>
        <a:ln w="12700" cap="flat" cmpd="sng" algn="ctr">
          <a:solidFill>
            <a:schemeClr val="accent6"/>
          </a:solidFill>
          <a:prstDash val="solid"/>
        </a:ln>
        <a:effectLst>
          <a:glow>
            <a:schemeClr val="accent6">
              <a:tint val="100000"/>
              <a:shade val="100000"/>
              <a:hueMod val="100000"/>
              <a:satMod val="100000"/>
            </a:schemeClr>
          </a:glow>
        </a:effectLst>
        <a:scene3d>
          <a:camera prst="orthographicFront"/>
          <a:lightRig rig="flat" dir="t"/>
        </a:scene3d>
        <a:sp3d>
          <a:bevelT/>
        </a:sp3d>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zh-CN" altLang="en-US" sz="2800" b="1" kern="1200" dirty="0" smtClean="0">
              <a:solidFill>
                <a:schemeClr val="bg1"/>
              </a:solidFill>
              <a:latin typeface="华文行楷" pitchFamily="2" charset="-122"/>
              <a:ea typeface="华文行楷" pitchFamily="2" charset="-122"/>
              <a:cs typeface="+mn-cs"/>
            </a:rPr>
            <a:t>三、会员动态</a:t>
          </a:r>
          <a:r>
            <a:rPr lang="en-US" altLang="en-US" sz="2800" b="1" kern="1200" dirty="0" smtClean="0">
              <a:solidFill>
                <a:schemeClr val="bg1"/>
              </a:solidFill>
              <a:latin typeface="华文行楷" pitchFamily="2" charset="-122"/>
              <a:ea typeface="华文行楷" pitchFamily="2" charset="-122"/>
              <a:cs typeface="+mn-cs"/>
            </a:rPr>
            <a:t>-</a:t>
          </a:r>
          <a:r>
            <a:rPr lang="zh-CN" altLang="en-US" sz="2000" b="1" kern="1200" dirty="0" smtClean="0">
              <a:solidFill>
                <a:schemeClr val="bg1"/>
              </a:solidFill>
              <a:latin typeface="华文行楷" pitchFamily="2" charset="-122"/>
              <a:ea typeface="华文行楷" pitchFamily="2" charset="-122"/>
              <a:cs typeface="+mn-cs"/>
            </a:rPr>
            <a:t>开放合作</a:t>
          </a:r>
          <a:endParaRPr lang="zh-CN" altLang="en-US" sz="2000" b="1" kern="1200" dirty="0">
            <a:solidFill>
              <a:schemeClr val="bg1"/>
            </a:solidFill>
            <a:latin typeface="华文行楷" pitchFamily="2" charset="-122"/>
            <a:ea typeface="华文行楷" pitchFamily="2" charset="-122"/>
            <a:cs typeface="+mn-cs"/>
          </a:endParaRPr>
        </a:p>
      </dsp:txBody>
      <dsp:txXfrm>
        <a:off x="25450" y="25959"/>
        <a:ext cx="3693516" cy="470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64185-0A7A-4A4E-811E-3C59F3E53BF2}">
      <dsp:nvSpPr>
        <dsp:cNvPr id="0" name=""/>
        <dsp:cNvSpPr/>
      </dsp:nvSpPr>
      <dsp:spPr>
        <a:xfrm>
          <a:off x="0" y="0"/>
          <a:ext cx="5024029" cy="682949"/>
        </a:xfrm>
        <a:prstGeom prst="roundRect">
          <a:avLst/>
        </a:prstGeom>
        <a:gradFill rotWithShape="1">
          <a:gsLst>
            <a:gs pos="0">
              <a:schemeClr val="accent6">
                <a:tint val="100000"/>
                <a:shade val="50000"/>
                <a:hueMod val="100000"/>
                <a:satMod val="250000"/>
              </a:schemeClr>
            </a:gs>
            <a:gs pos="75000">
              <a:schemeClr val="accent6">
                <a:tint val="80000"/>
                <a:shade val="100000"/>
                <a:hueMod val="100000"/>
                <a:satMod val="375000"/>
              </a:schemeClr>
            </a:gs>
            <a:gs pos="100000">
              <a:schemeClr val="accent6">
                <a:tint val="50000"/>
                <a:shade val="100000"/>
                <a:hueMod val="100000"/>
                <a:satMod val="500000"/>
              </a:schemeClr>
            </a:gs>
          </a:gsLst>
          <a:lin ang="16200000" scaled="1"/>
        </a:gradFill>
        <a:ln w="12700" cap="flat" cmpd="sng" algn="ctr">
          <a:solidFill>
            <a:schemeClr val="accent6"/>
          </a:solidFill>
          <a:prstDash val="solid"/>
        </a:ln>
        <a:effectLst>
          <a:glow>
            <a:schemeClr val="accent6">
              <a:tint val="100000"/>
              <a:shade val="100000"/>
              <a:hueMod val="100000"/>
              <a:satMod val="100000"/>
            </a:schemeClr>
          </a:glow>
        </a:effectLst>
        <a:scene3d>
          <a:camera prst="orthographicFront"/>
          <a:lightRig rig="flat" dir="t"/>
        </a:scene3d>
        <a:sp3d>
          <a:bevelT/>
        </a:sp3d>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zh-CN" altLang="en-US" sz="2800" b="1" kern="1200" dirty="0" smtClean="0">
              <a:solidFill>
                <a:schemeClr val="bg1"/>
              </a:solidFill>
              <a:latin typeface="华文行楷" pitchFamily="2" charset="-122"/>
              <a:ea typeface="华文行楷" pitchFamily="2" charset="-122"/>
              <a:cs typeface="+mn-cs"/>
            </a:rPr>
            <a:t>三、会员动态</a:t>
          </a:r>
          <a:r>
            <a:rPr lang="en-US" altLang="en-US" sz="2800" b="1" kern="1200" dirty="0" smtClean="0">
              <a:solidFill>
                <a:schemeClr val="bg1"/>
              </a:solidFill>
              <a:latin typeface="华文行楷" pitchFamily="2" charset="-122"/>
              <a:ea typeface="华文行楷" pitchFamily="2" charset="-122"/>
              <a:cs typeface="+mn-cs"/>
            </a:rPr>
            <a:t>-</a:t>
          </a:r>
          <a:r>
            <a:rPr lang="zh-CN" altLang="en-US" sz="2000" b="1" kern="1200" dirty="0" smtClean="0">
              <a:solidFill>
                <a:schemeClr val="bg1"/>
              </a:solidFill>
              <a:latin typeface="华文行楷" pitchFamily="2" charset="-122"/>
              <a:ea typeface="华文行楷" pitchFamily="2" charset="-122"/>
              <a:cs typeface="+mn-cs"/>
            </a:rPr>
            <a:t>重大成果及企业需求</a:t>
          </a:r>
          <a:endParaRPr lang="zh-CN" altLang="en-US" sz="2800" b="1" kern="1200" dirty="0">
            <a:solidFill>
              <a:schemeClr val="bg1"/>
            </a:solidFill>
            <a:latin typeface="华文行楷" pitchFamily="2" charset="-122"/>
            <a:ea typeface="华文行楷" pitchFamily="2" charset="-122"/>
            <a:cs typeface="+mn-cs"/>
          </a:endParaRPr>
        </a:p>
      </dsp:txBody>
      <dsp:txXfrm>
        <a:off x="33339" y="33339"/>
        <a:ext cx="4957351" cy="6162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l" defTabSz="990600">
              <a:defRPr sz="1300">
                <a:latin typeface="Calibri"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ea typeface="宋体" pitchFamily="2" charset="-122"/>
              </a:defRPr>
            </a:lvl1pPr>
          </a:lstStyle>
          <a:p>
            <a:pPr>
              <a:defRPr/>
            </a:pPr>
            <a:fld id="{C656C898-78C8-4647-BE14-9533EF027F8C}" type="datetimeFigureOut">
              <a:rPr lang="zh-CN" altLang="en-US"/>
              <a:pPr>
                <a:defRPr/>
              </a:pPr>
              <a:t>2018/12/12</a:t>
            </a:fld>
            <a:endParaRPr lang="en-US" altLang="zh-CN"/>
          </a:p>
        </p:txBody>
      </p:sp>
      <p:sp>
        <p:nvSpPr>
          <p:cNvPr id="4" name="幻灯片图像占位符 3"/>
          <p:cNvSpPr>
            <a:spLocks noGrp="1" noRot="1" noChangeAspect="1"/>
          </p:cNvSpPr>
          <p:nvPr>
            <p:ph type="sldImg" idx="2"/>
          </p:nvPr>
        </p:nvSpPr>
        <p:spPr>
          <a:xfrm>
            <a:off x="2111375" y="768350"/>
            <a:ext cx="2878138" cy="3836988"/>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l" defTabSz="990600">
              <a:defRPr sz="1300">
                <a:latin typeface="Calibri"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ea typeface="宋体" pitchFamily="2" charset="-122"/>
              </a:defRPr>
            </a:lvl1pPr>
          </a:lstStyle>
          <a:p>
            <a:pPr>
              <a:defRPr/>
            </a:pPr>
            <a:fld id="{29FBF322-8BAF-4F7F-8FAC-849924511A72}" type="slidenum">
              <a:rPr lang="zh-CN" altLang="en-US"/>
              <a:pPr>
                <a:defRPr/>
              </a:pPr>
              <a:t>‹#›</a:t>
            </a:fld>
            <a:endParaRPr lang="en-US" altLang="zh-CN"/>
          </a:p>
        </p:txBody>
      </p:sp>
    </p:spTree>
    <p:extLst>
      <p:ext uri="{BB962C8B-B14F-4D97-AF65-F5344CB8AC3E}">
        <p14:creationId xmlns:p14="http://schemas.microsoft.com/office/powerpoint/2010/main" xmlns="" val="1945916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29FBF322-8BAF-4F7F-8FAC-849924511A72}" type="slidenum">
              <a:rPr lang="zh-CN" altLang="en-US" smtClean="0">
                <a:solidFill>
                  <a:prstClr val="black"/>
                </a:solidFill>
              </a:rPr>
              <a:pPr>
                <a:defRPr/>
              </a:pPr>
              <a:t>3</a:t>
            </a:fld>
            <a:endParaRPr lang="en-US" altLang="zh-CN">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29FBF322-8BAF-4F7F-8FAC-849924511A72}" type="slidenum">
              <a:rPr lang="zh-CN" altLang="en-US" smtClean="0">
                <a:solidFill>
                  <a:prstClr val="black"/>
                </a:solidFill>
              </a:rPr>
              <a:pPr>
                <a:defRPr/>
              </a:pPr>
              <a:t>5</a:t>
            </a:fld>
            <a:endParaRPr lang="en-US" altLang="zh-CN">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29FBF322-8BAF-4F7F-8FAC-849924511A72}" type="slidenum">
              <a:rPr lang="zh-CN" altLang="en-US" smtClean="0"/>
              <a:pPr>
                <a:defRPr/>
              </a:pPr>
              <a:t>17</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29FBF322-8BAF-4F7F-8FAC-849924511A72}" type="slidenum">
              <a:rPr lang="zh-CN" altLang="en-US" smtClean="0"/>
              <a:pPr>
                <a:defRPr/>
              </a:pPr>
              <a:t>18</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29FBF322-8BAF-4F7F-8FAC-849924511A72}" type="slidenum">
              <a:rPr lang="zh-CN" altLang="en-US" smtClean="0"/>
              <a:pPr>
                <a:defRPr/>
              </a:pPr>
              <a:t>27</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1564212"/>
            <a:ext cx="5829300" cy="1960033"/>
          </a:xfrm>
        </p:spPr>
        <p:txBody>
          <a:bodyPr anchor="b"/>
          <a:lstStyle>
            <a:lvl1pPr algn="l">
              <a:defRPr sz="4800"/>
            </a:lvl1pPr>
          </a:lstStyle>
          <a:p>
            <a:r>
              <a:rPr lang="zh-CN" altLang="en-US" smtClean="0"/>
              <a:t>单击此处编辑母版标题样式</a:t>
            </a:r>
            <a:endParaRPr lang="en-US"/>
          </a:p>
        </p:txBody>
      </p:sp>
      <p:sp>
        <p:nvSpPr>
          <p:cNvPr id="3" name="副标题 2"/>
          <p:cNvSpPr>
            <a:spLocks noGrp="1"/>
          </p:cNvSpPr>
          <p:nvPr>
            <p:ph type="subTitle" idx="1"/>
          </p:nvPr>
        </p:nvSpPr>
        <p:spPr>
          <a:xfrm>
            <a:off x="515788" y="3524243"/>
            <a:ext cx="5002775" cy="23368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lvl1pPr>
              <a:defRPr/>
            </a:lvl1pPr>
          </a:lstStyle>
          <a:p>
            <a:pPr>
              <a:defRPr/>
            </a:pPr>
            <a:fld id="{070B0DAF-E8B7-4B73-9D77-B97F1682E101}" type="datetime1">
              <a:rPr lang="zh-CN" altLang="en-US"/>
              <a:pPr>
                <a:defRPr/>
              </a:pPr>
              <a:t>2018/12/12</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北京金属学会主办</a:t>
            </a:r>
          </a:p>
        </p:txBody>
      </p:sp>
      <p:sp>
        <p:nvSpPr>
          <p:cNvPr id="6" name="灯片编号占位符 5"/>
          <p:cNvSpPr>
            <a:spLocks noGrp="1"/>
          </p:cNvSpPr>
          <p:nvPr>
            <p:ph type="sldNum" sz="quarter" idx="12"/>
          </p:nvPr>
        </p:nvSpPr>
        <p:spPr/>
        <p:txBody>
          <a:bodyPr/>
          <a:lstStyle>
            <a:lvl1pPr>
              <a:defRPr/>
            </a:lvl1pPr>
          </a:lstStyle>
          <a:p>
            <a:pPr>
              <a:defRPr/>
            </a:pPr>
            <a:fld id="{E9BF031F-FA26-40FA-A355-D631017562AE}"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357826" y="366188"/>
            <a:ext cx="1157274" cy="7802033"/>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342901" y="366188"/>
            <a:ext cx="4961348" cy="780203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EFE1398E-88DF-480D-A982-64D2B1CC06A3}" type="datetime1">
              <a:rPr lang="zh-CN" altLang="en-US"/>
              <a:pPr>
                <a:defRPr/>
              </a:pPr>
              <a:t>2018/12/12</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北京金属学会主办</a:t>
            </a:r>
          </a:p>
        </p:txBody>
      </p:sp>
      <p:sp>
        <p:nvSpPr>
          <p:cNvPr id="6" name="灯片编号占位符 5"/>
          <p:cNvSpPr>
            <a:spLocks noGrp="1"/>
          </p:cNvSpPr>
          <p:nvPr>
            <p:ph type="sldNum" sz="quarter" idx="12"/>
          </p:nvPr>
        </p:nvSpPr>
        <p:spPr/>
        <p:txBody>
          <a:bodyPr/>
          <a:lstStyle>
            <a:lvl1pPr>
              <a:defRPr/>
            </a:lvl1pPr>
          </a:lstStyle>
          <a:p>
            <a:pPr>
              <a:defRPr/>
            </a:pPr>
            <a:fld id="{C145BF1A-83B5-41C3-97C5-E7D613AB6627}"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7FC19A7C-DBBF-444A-A7B4-4CA94BF36C88}" type="datetime1">
              <a:rPr lang="zh-CN" altLang="en-US"/>
              <a:pPr>
                <a:defRPr/>
              </a:pPr>
              <a:t>2018/12/12</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北京金属学会主办</a:t>
            </a:r>
          </a:p>
        </p:txBody>
      </p:sp>
      <p:sp>
        <p:nvSpPr>
          <p:cNvPr id="6" name="灯片编号占位符 5"/>
          <p:cNvSpPr>
            <a:spLocks noGrp="1"/>
          </p:cNvSpPr>
          <p:nvPr>
            <p:ph type="sldNum" sz="quarter" idx="12"/>
          </p:nvPr>
        </p:nvSpPr>
        <p:spPr/>
        <p:txBody>
          <a:bodyPr/>
          <a:lstStyle>
            <a:lvl1pPr>
              <a:defRPr/>
            </a:lvl1pPr>
          </a:lstStyle>
          <a:p>
            <a:pPr>
              <a:defRPr/>
            </a:pPr>
            <a:fld id="{67D1B92E-EE11-451A-93E3-C9AB3CCFC106}"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14350" y="3898910"/>
            <a:ext cx="5829300" cy="1816100"/>
          </a:xfrm>
        </p:spPr>
        <p:txBody>
          <a:bodyPr anchor="t"/>
          <a:lstStyle>
            <a:lvl1pPr algn="l">
              <a:defRPr sz="44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514350" y="190499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FA3CABB1-FE6B-4780-95A6-F3FBC5389787}" type="datetime1">
              <a:rPr lang="zh-CN" altLang="en-US"/>
              <a:pPr>
                <a:defRPr/>
              </a:pPr>
              <a:t>2018/12/12</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北京金属学会主办</a:t>
            </a:r>
          </a:p>
        </p:txBody>
      </p:sp>
      <p:sp>
        <p:nvSpPr>
          <p:cNvPr id="6" name="灯片编号占位符 5"/>
          <p:cNvSpPr>
            <a:spLocks noGrp="1"/>
          </p:cNvSpPr>
          <p:nvPr>
            <p:ph type="sldNum" sz="quarter" idx="12"/>
          </p:nvPr>
        </p:nvSpPr>
        <p:spPr/>
        <p:txBody>
          <a:bodyPr/>
          <a:lstStyle>
            <a:lvl1pPr>
              <a:defRPr/>
            </a:lvl1pPr>
          </a:lstStyle>
          <a:p>
            <a:pPr>
              <a:defRPr/>
            </a:pPr>
            <a:fld id="{09AEE0D7-B4DA-42C8-90FC-168D9814815F}"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0AEFB5A8-E90E-4862-88D1-F7A3F3C3E235}" type="datetime1">
              <a:rPr lang="zh-CN" altLang="en-US"/>
              <a:pPr>
                <a:defRPr/>
              </a:pPr>
              <a:t>2018/12/12</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北京金属学会主办</a:t>
            </a:r>
          </a:p>
        </p:txBody>
      </p:sp>
      <p:sp>
        <p:nvSpPr>
          <p:cNvPr id="7" name="灯片编号占位符 5"/>
          <p:cNvSpPr>
            <a:spLocks noGrp="1"/>
          </p:cNvSpPr>
          <p:nvPr>
            <p:ph type="sldNum" sz="quarter" idx="12"/>
          </p:nvPr>
        </p:nvSpPr>
        <p:spPr/>
        <p:txBody>
          <a:bodyPr/>
          <a:lstStyle>
            <a:lvl1pPr>
              <a:defRPr/>
            </a:lvl1pPr>
          </a:lstStyle>
          <a:p>
            <a:pPr>
              <a:defRPr/>
            </a:pPr>
            <a:fld id="{A671B716-8549-4340-B372-426F4D8B55B6}"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3"/>
          <p:cNvSpPr>
            <a:spLocks noGrp="1"/>
          </p:cNvSpPr>
          <p:nvPr>
            <p:ph type="dt" sz="half" idx="10"/>
          </p:nvPr>
        </p:nvSpPr>
        <p:spPr/>
        <p:txBody>
          <a:bodyPr/>
          <a:lstStyle>
            <a:lvl1pPr>
              <a:defRPr/>
            </a:lvl1pPr>
          </a:lstStyle>
          <a:p>
            <a:pPr>
              <a:defRPr/>
            </a:pPr>
            <a:fld id="{BF0FB2F3-3E28-4527-875D-C3E9A4B68335}" type="datetime1">
              <a:rPr lang="zh-CN" altLang="en-US"/>
              <a:pPr>
                <a:defRPr/>
              </a:pPr>
              <a:t>2018/12/12</a:t>
            </a:fld>
            <a:endParaRPr lang="zh-CN" altLang="en-US"/>
          </a:p>
        </p:txBody>
      </p:sp>
      <p:sp>
        <p:nvSpPr>
          <p:cNvPr id="8" name="页脚占位符 4"/>
          <p:cNvSpPr>
            <a:spLocks noGrp="1"/>
          </p:cNvSpPr>
          <p:nvPr>
            <p:ph type="ftr" sz="quarter" idx="11"/>
          </p:nvPr>
        </p:nvSpPr>
        <p:spPr/>
        <p:txBody>
          <a:bodyPr/>
          <a:lstStyle>
            <a:lvl1pPr>
              <a:defRPr/>
            </a:lvl1pPr>
          </a:lstStyle>
          <a:p>
            <a:pPr>
              <a:defRPr/>
            </a:pPr>
            <a:r>
              <a:rPr lang="zh-CN" altLang="en-US"/>
              <a:t>北京金属学会主办</a:t>
            </a:r>
          </a:p>
        </p:txBody>
      </p:sp>
      <p:sp>
        <p:nvSpPr>
          <p:cNvPr id="9" name="灯片编号占位符 5"/>
          <p:cNvSpPr>
            <a:spLocks noGrp="1"/>
          </p:cNvSpPr>
          <p:nvPr>
            <p:ph type="sldNum" sz="quarter" idx="12"/>
          </p:nvPr>
        </p:nvSpPr>
        <p:spPr/>
        <p:txBody>
          <a:bodyPr/>
          <a:lstStyle>
            <a:lvl1pPr>
              <a:defRPr/>
            </a:lvl1pPr>
          </a:lstStyle>
          <a:p>
            <a:pPr>
              <a:defRPr/>
            </a:pPr>
            <a:fld id="{BDA8FA73-0FC0-4572-BFA3-C02DAC078C5C}"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2"/>
          <p:cNvSpPr/>
          <p:nvPr userDrawn="1"/>
        </p:nvSpPr>
        <p:spPr>
          <a:xfrm>
            <a:off x="0" y="0"/>
            <a:ext cx="6858000" cy="9144000"/>
          </a:xfrm>
          <a:prstGeom prst="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4" name="日期占位符 3"/>
          <p:cNvSpPr>
            <a:spLocks noGrp="1"/>
          </p:cNvSpPr>
          <p:nvPr>
            <p:ph type="dt" sz="half" idx="10"/>
          </p:nvPr>
        </p:nvSpPr>
        <p:spPr/>
        <p:txBody>
          <a:bodyPr/>
          <a:lstStyle>
            <a:lvl1pPr>
              <a:defRPr/>
            </a:lvl1pPr>
          </a:lstStyle>
          <a:p>
            <a:pPr>
              <a:defRPr/>
            </a:pPr>
            <a:fld id="{C6F3DAC3-6AEF-487A-989D-68A6A585C65F}" type="datetime1">
              <a:rPr lang="zh-CN" altLang="en-US"/>
              <a:pPr>
                <a:defRPr/>
              </a:pPr>
              <a:t>2018/12/12</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北京金属学会主办</a:t>
            </a:r>
          </a:p>
        </p:txBody>
      </p:sp>
      <p:sp>
        <p:nvSpPr>
          <p:cNvPr id="6" name="灯片编号占位符 5"/>
          <p:cNvSpPr>
            <a:spLocks noGrp="1"/>
          </p:cNvSpPr>
          <p:nvPr>
            <p:ph type="sldNum" sz="quarter" idx="12"/>
          </p:nvPr>
        </p:nvSpPr>
        <p:spPr/>
        <p:txBody>
          <a:bodyPr/>
          <a:lstStyle>
            <a:lvl1pPr>
              <a:defRPr/>
            </a:lvl1pPr>
          </a:lstStyle>
          <a:p>
            <a:pPr>
              <a:defRPr/>
            </a:pPr>
            <a:fld id="{97B20CFD-D3A4-4E3B-AC6B-A509FD14CAD6}"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345287" y="1428728"/>
            <a:ext cx="3833813" cy="67330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259314" y="1428730"/>
            <a:ext cx="2256235" cy="45720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2" name="标题 1"/>
          <p:cNvSpPr>
            <a:spLocks noGrp="1"/>
          </p:cNvSpPr>
          <p:nvPr>
            <p:ph type="title"/>
          </p:nvPr>
        </p:nvSpPr>
        <p:spPr>
          <a:xfrm>
            <a:off x="342905" y="380972"/>
            <a:ext cx="6173245" cy="928835"/>
          </a:xfrm>
        </p:spPr>
        <p:txBody>
          <a:bodyPr/>
          <a:lstStyle>
            <a:lvl1pPr algn="ctr">
              <a:defRPr sz="3600" b="0"/>
            </a:lvl1pPr>
          </a:lstStyle>
          <a:p>
            <a:r>
              <a:rPr lang="zh-CN" altLang="en-US" smtClean="0"/>
              <a:t>单击此处编辑母版标题样式</a:t>
            </a:r>
            <a:endParaRPr lang="en-US"/>
          </a:p>
        </p:txBody>
      </p:sp>
      <p:sp>
        <p:nvSpPr>
          <p:cNvPr id="5" name="日期占位符 3"/>
          <p:cNvSpPr>
            <a:spLocks noGrp="1"/>
          </p:cNvSpPr>
          <p:nvPr>
            <p:ph type="dt" sz="half" idx="10"/>
          </p:nvPr>
        </p:nvSpPr>
        <p:spPr/>
        <p:txBody>
          <a:bodyPr/>
          <a:lstStyle>
            <a:lvl1pPr>
              <a:defRPr/>
            </a:lvl1pPr>
          </a:lstStyle>
          <a:p>
            <a:pPr>
              <a:defRPr/>
            </a:pPr>
            <a:fld id="{9D1080FB-38F4-4014-A893-8B73F1A0754C}" type="datetime1">
              <a:rPr lang="zh-CN" altLang="en-US"/>
              <a:pPr>
                <a:defRPr/>
              </a:pPr>
              <a:t>2018/12/12</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北京金属学会主办</a:t>
            </a:r>
          </a:p>
        </p:txBody>
      </p:sp>
      <p:sp>
        <p:nvSpPr>
          <p:cNvPr id="7" name="灯片编号占位符 5"/>
          <p:cNvSpPr>
            <a:spLocks noGrp="1"/>
          </p:cNvSpPr>
          <p:nvPr>
            <p:ph type="sldNum" sz="quarter" idx="12"/>
          </p:nvPr>
        </p:nvSpPr>
        <p:spPr/>
        <p:txBody>
          <a:bodyPr/>
          <a:lstStyle>
            <a:lvl1pPr>
              <a:defRPr/>
            </a:lvl1pPr>
          </a:lstStyle>
          <a:p>
            <a:pPr>
              <a:defRPr/>
            </a:pPr>
            <a:fld id="{6918F019-9EC9-439B-A96F-71BBA979EC11}"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00769" y="857225"/>
            <a:ext cx="589364" cy="6096043"/>
          </a:xfrm>
        </p:spPr>
        <p:txBody>
          <a:bodyPr vert="eaVert"/>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332192" y="721788"/>
            <a:ext cx="4811321" cy="7279237"/>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5304248" y="1333479"/>
            <a:ext cx="685776" cy="5619789"/>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4721C09F-0367-4FC8-A8A1-9B55041981AB}" type="datetime1">
              <a:rPr lang="zh-CN" altLang="en-US"/>
              <a:pPr>
                <a:defRPr/>
              </a:pPr>
              <a:t>2018/12/12</a:t>
            </a:fld>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北京金属学会主办</a:t>
            </a:r>
          </a:p>
        </p:txBody>
      </p:sp>
      <p:sp>
        <p:nvSpPr>
          <p:cNvPr id="7" name="灯片编号占位符 5"/>
          <p:cNvSpPr>
            <a:spLocks noGrp="1"/>
          </p:cNvSpPr>
          <p:nvPr>
            <p:ph type="sldNum" sz="quarter" idx="12"/>
          </p:nvPr>
        </p:nvSpPr>
        <p:spPr/>
        <p:txBody>
          <a:bodyPr/>
          <a:lstStyle>
            <a:lvl1pPr>
              <a:defRPr/>
            </a:lvl1pPr>
          </a:lstStyle>
          <a:p>
            <a:pPr>
              <a:defRPr/>
            </a:pPr>
            <a:fld id="{B390B5DE-DA2A-46B8-932D-AF1CAF95EED7}"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B57EE205-9737-436A-A2EA-096832C52963}" type="datetime1">
              <a:rPr lang="zh-CN" altLang="en-US"/>
              <a:pPr>
                <a:defRPr/>
              </a:pPr>
              <a:t>2018/12/12</a:t>
            </a:fld>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a:t>北京金属学会主办</a:t>
            </a:r>
          </a:p>
        </p:txBody>
      </p:sp>
      <p:sp>
        <p:nvSpPr>
          <p:cNvPr id="6" name="灯片编号占位符 5"/>
          <p:cNvSpPr>
            <a:spLocks noGrp="1"/>
          </p:cNvSpPr>
          <p:nvPr>
            <p:ph type="sldNum" sz="quarter" idx="12"/>
          </p:nvPr>
        </p:nvSpPr>
        <p:spPr/>
        <p:txBody>
          <a:bodyPr/>
          <a:lstStyle>
            <a:lvl1pPr>
              <a:defRPr/>
            </a:lvl1pPr>
          </a:lstStyle>
          <a:p>
            <a:pPr>
              <a:defRPr/>
            </a:pPr>
            <a:fld id="{0FA99DA7-373B-47FE-B4F1-6AC68ECF50F3}"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图片 7"/>
          <p:cNvPicPr>
            <a:picLocks noChangeAspect="1"/>
          </p:cNvPicPr>
          <p:nvPr/>
        </p:nvPicPr>
        <p:blipFill>
          <a:blip r:embed="rId12" cstate="print">
            <a:lum bright="12000" contrast="40000"/>
          </a:blip>
          <a:srcRect/>
          <a:stretch>
            <a:fillRect/>
          </a:stretch>
        </p:blipFill>
        <p:spPr bwMode="auto">
          <a:xfrm>
            <a:off x="5000625" y="6553200"/>
            <a:ext cx="1857375" cy="2590800"/>
          </a:xfrm>
          <a:prstGeom prst="rect">
            <a:avLst/>
          </a:prstGeom>
          <a:noFill/>
          <a:ln w="9525">
            <a:noFill/>
            <a:miter lim="800000"/>
            <a:headEnd/>
            <a:tailEnd/>
          </a:ln>
        </p:spPr>
      </p:pic>
      <p:sp>
        <p:nvSpPr>
          <p:cNvPr id="10" name="矩形 9"/>
          <p:cNvSpPr/>
          <p:nvPr/>
        </p:nvSpPr>
        <p:spPr>
          <a:xfrm>
            <a:off x="0" y="1"/>
            <a:ext cx="6858000" cy="95251"/>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zh-CN" altLang="en-US"/>
          </a:p>
        </p:txBody>
      </p:sp>
      <p:sp>
        <p:nvSpPr>
          <p:cNvPr id="11" name="矩形 10"/>
          <p:cNvSpPr/>
          <p:nvPr/>
        </p:nvSpPr>
        <p:spPr>
          <a:xfrm>
            <a:off x="0" y="54601"/>
            <a:ext cx="3429000" cy="95251"/>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zh-CN" altLang="en-US"/>
          </a:p>
        </p:txBody>
      </p:sp>
      <p:pic>
        <p:nvPicPr>
          <p:cNvPr id="1033" name="图片 8"/>
          <p:cNvPicPr>
            <a:picLocks noChangeAspect="1"/>
          </p:cNvPicPr>
          <p:nvPr/>
        </p:nvPicPr>
        <p:blipFill>
          <a:blip r:embed="rId13" cstate="print">
            <a:lum bright="34000" contrast="40000"/>
          </a:blip>
          <a:srcRect/>
          <a:stretch>
            <a:fillRect/>
          </a:stretch>
        </p:blipFill>
        <p:spPr bwMode="auto">
          <a:xfrm>
            <a:off x="0" y="8561388"/>
            <a:ext cx="6858000" cy="582612"/>
          </a:xfrm>
          <a:prstGeom prst="rect">
            <a:avLst/>
          </a:prstGeom>
          <a:noFill/>
          <a:ln w="9525">
            <a:noFill/>
            <a:miter lim="800000"/>
            <a:headEnd/>
            <a:tailEnd/>
          </a:ln>
        </p:spPr>
      </p:pic>
      <p:sp>
        <p:nvSpPr>
          <p:cNvPr id="1034" name="标题占位符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035" name="文本占位符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342900" y="8475663"/>
            <a:ext cx="1600200" cy="485775"/>
          </a:xfrm>
          <a:prstGeom prst="rect">
            <a:avLst/>
          </a:prstGeom>
        </p:spPr>
        <p:txBody>
          <a:bodyPr vert="horz" rtlCol="0" anchor="ctr"/>
          <a:lstStyle>
            <a:lvl1pPr algn="l"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fld id="{2001B01D-75EC-445C-9AC2-CF0D4ABEF04C}" type="datetime1">
              <a:rPr lang="zh-CN" altLang="en-US"/>
              <a:pPr>
                <a:defRPr/>
              </a:pPr>
              <a:t>2018/12/12</a:t>
            </a:fld>
            <a:endParaRPr lang="zh-CN" altLang="en-US"/>
          </a:p>
        </p:txBody>
      </p:sp>
      <p:sp>
        <p:nvSpPr>
          <p:cNvPr id="5" name="页脚占位符 4"/>
          <p:cNvSpPr>
            <a:spLocks noGrp="1"/>
          </p:cNvSpPr>
          <p:nvPr>
            <p:ph type="ftr" sz="quarter" idx="3"/>
          </p:nvPr>
        </p:nvSpPr>
        <p:spPr>
          <a:xfrm>
            <a:off x="2343150" y="8475663"/>
            <a:ext cx="2171700" cy="485775"/>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r>
              <a:rPr lang="zh-CN" altLang="en-US"/>
              <a:t>北京金属学会主办</a:t>
            </a:r>
          </a:p>
        </p:txBody>
      </p:sp>
      <p:sp>
        <p:nvSpPr>
          <p:cNvPr id="6" name="灯片编号占位符 5"/>
          <p:cNvSpPr>
            <a:spLocks noGrp="1"/>
          </p:cNvSpPr>
          <p:nvPr>
            <p:ph type="sldNum" sz="quarter" idx="4"/>
          </p:nvPr>
        </p:nvSpPr>
        <p:spPr>
          <a:xfrm>
            <a:off x="4914900" y="8475663"/>
            <a:ext cx="1600200" cy="485775"/>
          </a:xfrm>
          <a:prstGeom prst="rect">
            <a:avLst/>
          </a:prstGeom>
        </p:spPr>
        <p:txBody>
          <a:bodyPr vert="horz" rtlCol="0" anchor="ctr"/>
          <a:lstStyle>
            <a:lvl1pPr algn="r" eaLnBrk="1" fontAlgn="auto" latinLnBrk="0" hangingPunct="1">
              <a:spcBef>
                <a:spcPts val="0"/>
              </a:spcBef>
              <a:spcAft>
                <a:spcPts val="0"/>
              </a:spcAft>
              <a:defRPr kumimoji="0" sz="1200">
                <a:solidFill>
                  <a:schemeClr val="tx1">
                    <a:tint val="75000"/>
                  </a:schemeClr>
                </a:solidFill>
                <a:latin typeface="+mn-lt"/>
                <a:ea typeface="+mn-ea"/>
              </a:defRPr>
            </a:lvl1pPr>
          </a:lstStyle>
          <a:p>
            <a:pPr>
              <a:defRPr/>
            </a:pPr>
            <a:fld id="{915E34E7-423A-4850-9C2E-EEB1EE33F18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717" r:id="rId1"/>
    <p:sldLayoutId id="2147484710" r:id="rId2"/>
    <p:sldLayoutId id="2147484718" r:id="rId3"/>
    <p:sldLayoutId id="2147484711" r:id="rId4"/>
    <p:sldLayoutId id="2147484712" r:id="rId5"/>
    <p:sldLayoutId id="2147484719" r:id="rId6"/>
    <p:sldLayoutId id="2147484713" r:id="rId7"/>
    <p:sldLayoutId id="2147484714" r:id="rId8"/>
    <p:sldLayoutId id="2147484715" r:id="rId9"/>
    <p:sldLayoutId id="2147484716" r:id="rId10"/>
  </p:sldLayoutIdLst>
  <p:hf hd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Maiandra GD" pitchFamily="34" charset="0"/>
          <a:ea typeface="隶书" pitchFamily="49" charset="-122"/>
        </a:defRPr>
      </a:lvl2pPr>
      <a:lvl3pPr algn="ctr" rtl="0" eaLnBrk="0" fontAlgn="base" hangingPunct="0">
        <a:spcBef>
          <a:spcPct val="0"/>
        </a:spcBef>
        <a:spcAft>
          <a:spcPct val="0"/>
        </a:spcAft>
        <a:defRPr sz="4400">
          <a:solidFill>
            <a:schemeClr val="tx2"/>
          </a:solidFill>
          <a:latin typeface="Maiandra GD" pitchFamily="34" charset="0"/>
          <a:ea typeface="隶书" pitchFamily="49" charset="-122"/>
        </a:defRPr>
      </a:lvl3pPr>
      <a:lvl4pPr algn="ctr" rtl="0" eaLnBrk="0" fontAlgn="base" hangingPunct="0">
        <a:spcBef>
          <a:spcPct val="0"/>
        </a:spcBef>
        <a:spcAft>
          <a:spcPct val="0"/>
        </a:spcAft>
        <a:defRPr sz="4400">
          <a:solidFill>
            <a:schemeClr val="tx2"/>
          </a:solidFill>
          <a:latin typeface="Maiandra GD" pitchFamily="34" charset="0"/>
          <a:ea typeface="隶书" pitchFamily="49" charset="-122"/>
        </a:defRPr>
      </a:lvl4pPr>
      <a:lvl5pPr algn="ctr" rtl="0" eaLnBrk="0" fontAlgn="base" hangingPunct="0">
        <a:spcBef>
          <a:spcPct val="0"/>
        </a:spcBef>
        <a:spcAft>
          <a:spcPct val="0"/>
        </a:spcAft>
        <a:defRPr sz="4400">
          <a:solidFill>
            <a:schemeClr val="tx2"/>
          </a:solidFill>
          <a:latin typeface="Maiandra GD" pitchFamily="34" charset="0"/>
          <a:ea typeface="隶书" pitchFamily="49"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accent1"/>
        </a:buClr>
        <a:buSzPct val="50000"/>
        <a:buFont typeface="Wingdings 2"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2"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B9B57"/>
        </a:buClr>
        <a:buSzPct val="6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8B7396"/>
        </a:buClr>
        <a:buSzPct val="45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89A53"/>
        </a:buClr>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diagramColors" Target="../diagrams/colors5.xml"/><Relationship Id="rId18" Type="http://schemas.microsoft.com/office/2007/relationships/diagramDrawing" Target="../diagrams/drawing4.xml"/><Relationship Id="rId3" Type="http://schemas.openxmlformats.org/officeDocument/2006/relationships/diagramLayout" Target="../diagrams/layout3.xml"/><Relationship Id="rId7" Type="http://schemas.openxmlformats.org/officeDocument/2006/relationships/diagramLayout" Target="../diagrams/layout4.xml"/><Relationship Id="rId12" Type="http://schemas.openxmlformats.org/officeDocument/2006/relationships/diagramQuickStyle" Target="../diagrams/quickStyle5.xml"/><Relationship Id="rId17" Type="http://schemas.microsoft.com/office/2007/relationships/diagramDrawing" Target="../diagrams/drawing3.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6.xml"/><Relationship Id="rId6" Type="http://schemas.openxmlformats.org/officeDocument/2006/relationships/diagramData" Target="../diagrams/data4.xml"/><Relationship Id="rId11" Type="http://schemas.openxmlformats.org/officeDocument/2006/relationships/diagramLayout" Target="../diagrams/layout5.xml"/><Relationship Id="rId5" Type="http://schemas.openxmlformats.org/officeDocument/2006/relationships/diagramColors" Target="../diagrams/colors3.xml"/><Relationship Id="rId10" Type="http://schemas.openxmlformats.org/officeDocument/2006/relationships/diagramData" Target="../diagrams/data5.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a:spLocks noGrp="1"/>
          </p:cNvSpPr>
          <p:nvPr>
            <p:ph type="title" idx="4294967295"/>
          </p:nvPr>
        </p:nvSpPr>
        <p:spPr>
          <a:xfrm>
            <a:off x="1916113" y="4356100"/>
            <a:ext cx="2952750" cy="1235075"/>
          </a:xfrm>
        </p:spPr>
        <p:txBody>
          <a:bodyPr>
            <a:normAutofit/>
          </a:bodyPr>
          <a:lstStyle/>
          <a:p>
            <a:pPr eaLnBrk="1" hangingPunct="1">
              <a:defRPr/>
            </a:pPr>
            <a:r>
              <a:rPr lang="en-US" altLang="zh-CN" sz="2000" b="1" dirty="0" smtClean="0">
                <a:solidFill>
                  <a:srgbClr val="003264"/>
                </a:solidFill>
                <a:effectLst>
                  <a:outerShdw blurRad="38100" dist="38100" dir="2700000" algn="tl">
                    <a:srgbClr val="C0C0C0"/>
                  </a:outerShdw>
                </a:effectLst>
              </a:rPr>
              <a:t>2018</a:t>
            </a:r>
            <a:r>
              <a:rPr lang="zh-CN" altLang="en-US" sz="2000" b="1" dirty="0" smtClean="0">
                <a:solidFill>
                  <a:srgbClr val="003264"/>
                </a:solidFill>
                <a:effectLst>
                  <a:outerShdw blurRad="38100" dist="38100" dir="2700000" algn="tl">
                    <a:srgbClr val="C0C0C0"/>
                  </a:outerShdw>
                </a:effectLst>
              </a:rPr>
              <a:t>年第四期</a:t>
            </a:r>
            <a:r>
              <a:rPr lang="en-US" altLang="zh-CN" sz="2000" b="1" dirty="0" smtClean="0">
                <a:solidFill>
                  <a:srgbClr val="003264"/>
                </a:solidFill>
                <a:effectLst>
                  <a:outerShdw blurRad="38100" dist="38100" dir="2700000" algn="tl">
                    <a:srgbClr val="C0C0C0"/>
                  </a:outerShdw>
                </a:effectLst>
              </a:rPr>
              <a:t/>
            </a:r>
            <a:br>
              <a:rPr lang="en-US" altLang="zh-CN" sz="2000" b="1" dirty="0" smtClean="0">
                <a:solidFill>
                  <a:srgbClr val="003264"/>
                </a:solidFill>
                <a:effectLst>
                  <a:outerShdw blurRad="38100" dist="38100" dir="2700000" algn="tl">
                    <a:srgbClr val="C0C0C0"/>
                  </a:outerShdw>
                </a:effectLst>
              </a:rPr>
            </a:br>
            <a:r>
              <a:rPr lang="zh-CN" altLang="en-US" sz="2000" dirty="0" smtClean="0">
                <a:solidFill>
                  <a:srgbClr val="003264"/>
                </a:solidFill>
                <a:effectLst>
                  <a:outerShdw blurRad="38100" dist="38100" dir="2700000" algn="tl">
                    <a:srgbClr val="C0C0C0"/>
                  </a:outerShdw>
                </a:effectLst>
              </a:rPr>
              <a:t>（</a:t>
            </a:r>
            <a:r>
              <a:rPr lang="zh-CN" altLang="en-US" sz="1600" dirty="0" smtClean="0">
                <a:solidFill>
                  <a:srgbClr val="003264"/>
                </a:solidFill>
                <a:effectLst>
                  <a:outerShdw blurRad="38100" dist="38100" dir="2700000" algn="tl">
                    <a:srgbClr val="C0C0C0"/>
                  </a:outerShdw>
                </a:effectLst>
              </a:rPr>
              <a:t>总第</a:t>
            </a:r>
            <a:r>
              <a:rPr lang="en-US" altLang="zh-CN" sz="1600" dirty="0" smtClean="0">
                <a:solidFill>
                  <a:srgbClr val="003264"/>
                </a:solidFill>
                <a:effectLst>
                  <a:outerShdw blurRad="38100" dist="38100" dir="2700000" algn="tl">
                    <a:srgbClr val="C0C0C0"/>
                  </a:outerShdw>
                </a:effectLst>
              </a:rPr>
              <a:t>28</a:t>
            </a:r>
            <a:r>
              <a:rPr lang="zh-CN" altLang="en-US" sz="1600" dirty="0" smtClean="0">
                <a:solidFill>
                  <a:srgbClr val="003264"/>
                </a:solidFill>
                <a:effectLst>
                  <a:outerShdw blurRad="38100" dist="38100" dir="2700000" algn="tl">
                    <a:srgbClr val="C0C0C0"/>
                  </a:outerShdw>
                </a:effectLst>
              </a:rPr>
              <a:t>期</a:t>
            </a:r>
            <a:r>
              <a:rPr lang="zh-CN" altLang="en-US" sz="2000" dirty="0" smtClean="0">
                <a:solidFill>
                  <a:srgbClr val="003264"/>
                </a:solidFill>
                <a:effectLst>
                  <a:outerShdw blurRad="38100" dist="38100" dir="2700000" algn="tl">
                    <a:srgbClr val="C0C0C0"/>
                  </a:outerShdw>
                </a:effectLst>
              </a:rPr>
              <a:t>）</a:t>
            </a:r>
          </a:p>
        </p:txBody>
      </p:sp>
      <p:sp>
        <p:nvSpPr>
          <p:cNvPr id="14" name="日期占位符 13"/>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863A8063-9FF7-4420-A40F-4FCFA275CD1B}"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16" name="页脚占位符 15"/>
          <p:cNvSpPr txBox="1">
            <a:spLocks noGrp="1"/>
          </p:cNvSpPr>
          <p:nvPr/>
        </p:nvSpPr>
        <p:spPr>
          <a:xfrm>
            <a:off x="2060575" y="7524750"/>
            <a:ext cx="2736850" cy="487363"/>
          </a:xfrm>
          <a:prstGeom prst="rect">
            <a:avLst/>
          </a:prstGeom>
          <a:noFill/>
        </p:spPr>
        <p:txBody>
          <a:bodyPr anchor="ctr"/>
          <a:lstStyle/>
          <a:p>
            <a:pPr algn="ctr" fontAlgn="auto">
              <a:spcBef>
                <a:spcPts val="0"/>
              </a:spcBef>
              <a:spcAft>
                <a:spcPts val="0"/>
              </a:spcAft>
              <a:defRPr/>
            </a:pPr>
            <a:r>
              <a:rPr lang="zh-CN" altLang="en-US" sz="2000" b="1" dirty="0">
                <a:solidFill>
                  <a:schemeClr val="tx2">
                    <a:lumMod val="90000"/>
                    <a:lumOff val="10000"/>
                  </a:schemeClr>
                </a:solidFill>
                <a:latin typeface="+mn-lt"/>
                <a:ea typeface="+mn-ea"/>
              </a:rPr>
              <a:t>北京金属学会办公室</a:t>
            </a:r>
          </a:p>
        </p:txBody>
      </p:sp>
      <p:sp>
        <p:nvSpPr>
          <p:cNvPr id="15" name="灯片编号占位符 1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85EFDFA8-6837-4D0D-8F44-21F755AC9463}" type="slidenum">
              <a:rPr lang="zh-CN" altLang="en-US" sz="1200">
                <a:solidFill>
                  <a:schemeClr val="tx1">
                    <a:tint val="75000"/>
                  </a:schemeClr>
                </a:solidFill>
                <a:latin typeface="+mn-lt"/>
                <a:ea typeface="+mn-ea"/>
              </a:rPr>
              <a:pPr algn="r" fontAlgn="auto">
                <a:spcBef>
                  <a:spcPts val="0"/>
                </a:spcBef>
                <a:spcAft>
                  <a:spcPts val="0"/>
                </a:spcAft>
                <a:defRPr/>
              </a:pPr>
              <a:t>1</a:t>
            </a:fld>
            <a:endParaRPr lang="zh-CN" altLang="en-US" sz="1200" dirty="0">
              <a:solidFill>
                <a:schemeClr val="tx1">
                  <a:tint val="75000"/>
                </a:schemeClr>
              </a:solidFill>
              <a:latin typeface="+mn-lt"/>
              <a:ea typeface="+mn-ea"/>
            </a:endParaRPr>
          </a:p>
        </p:txBody>
      </p:sp>
      <p:sp>
        <p:nvSpPr>
          <p:cNvPr id="13" name="文本占位符 12"/>
          <p:cNvSpPr>
            <a:spLocks noGrp="1"/>
          </p:cNvSpPr>
          <p:nvPr>
            <p:ph type="body" idx="4294967295"/>
          </p:nvPr>
        </p:nvSpPr>
        <p:spPr>
          <a:xfrm>
            <a:off x="332656" y="1835696"/>
            <a:ext cx="6264696" cy="1224136"/>
          </a:xfrm>
          <a:effectLst>
            <a:innerShdw blurRad="63500" dist="50800" dir="18900000">
              <a:prstClr val="black">
                <a:alpha val="50000"/>
              </a:prstClr>
            </a:innerShdw>
          </a:effectLst>
          <a:extLst/>
        </p:spPr>
        <p:txBody>
          <a:bodyPr rtlCol="0">
            <a:normAutofit fontScale="2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buFont typeface="Wingdings 2"/>
              <a:buNone/>
              <a:defRPr/>
            </a:pPr>
            <a:r>
              <a:rPr lang="zh-CN" altLang="en-US" sz="26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新魏" pitchFamily="2" charset="-122"/>
                <a:ea typeface="华文新魏" pitchFamily="2" charset="-122"/>
              </a:rPr>
              <a:t> </a:t>
            </a:r>
            <a:r>
              <a:rPr lang="zh-CN" altLang="en-US" sz="2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新魏" pitchFamily="2" charset="-122"/>
                <a:ea typeface="华文新魏" pitchFamily="2" charset="-122"/>
              </a:rPr>
              <a:t>北京金属学会</a:t>
            </a:r>
          </a:p>
          <a:p>
            <a:pPr eaLnBrk="1" fontAlgn="auto" hangingPunct="1">
              <a:spcAft>
                <a:spcPts val="0"/>
              </a:spcAft>
              <a:buFont typeface="Wingdings 2"/>
              <a:buNone/>
              <a:defRPr/>
            </a:pPr>
            <a:endParaRPr lang="en-US" altLang="zh-CN" sz="1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新魏" pitchFamily="2" charset="-122"/>
              <a:ea typeface="华文新魏" pitchFamily="2" charset="-122"/>
            </a:endParaRPr>
          </a:p>
          <a:p>
            <a:pPr eaLnBrk="1" fontAlgn="auto" hangingPunct="1">
              <a:spcAft>
                <a:spcPts val="0"/>
              </a:spcAft>
              <a:buFont typeface="Wingdings 2"/>
              <a:buNone/>
              <a:defRPr/>
            </a:pPr>
            <a:r>
              <a:rPr lang="zh-CN" altLang="en-US" sz="1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新魏" pitchFamily="2" charset="-122"/>
                <a:ea typeface="华文新魏" pitchFamily="2" charset="-122"/>
              </a:rPr>
              <a:t>                      </a:t>
            </a:r>
            <a:r>
              <a:rPr lang="zh-CN" altLang="en-US" sz="24000" b="1" dirty="0" smtClean="0">
                <a:ln w="10541" cmpd="sng">
                  <a:solidFill>
                    <a:schemeClr val="bg2">
                      <a:lumMod val="10000"/>
                    </a:schemeClr>
                  </a:solidFill>
                  <a:prstDash val="solid"/>
                </a:ln>
                <a:solidFill>
                  <a:srgbClr val="FF0000"/>
                </a:solidFill>
                <a:latin typeface="华文新魏" pitchFamily="2" charset="-122"/>
                <a:ea typeface="华文新魏" pitchFamily="2" charset="-122"/>
              </a:rPr>
              <a:t>简  讯</a:t>
            </a:r>
            <a:endParaRPr lang="zh-CN" altLang="en-US" sz="24000" b="1" dirty="0">
              <a:ln w="10541" cmpd="sng">
                <a:solidFill>
                  <a:schemeClr val="bg2">
                    <a:lumMod val="10000"/>
                  </a:schemeClr>
                </a:solidFill>
                <a:prstDash val="solid"/>
              </a:ln>
              <a:solidFill>
                <a:srgbClr val="FF0000"/>
              </a:solidFill>
              <a:effectLst>
                <a:outerShdw blurRad="50800" dist="39000" dir="5460000" algn="tl">
                  <a:srgbClr val="000000">
                    <a:alpha val="38000"/>
                  </a:srgbClr>
                </a:outerShdw>
              </a:effectLst>
              <a:latin typeface="华文新魏" pitchFamily="2" charset="-122"/>
              <a:ea typeface="华文新魏" pitchFamily="2" charset="-122"/>
            </a:endParaRPr>
          </a:p>
        </p:txBody>
      </p:sp>
      <p:pic>
        <p:nvPicPr>
          <p:cNvPr id="4103" name="Picture 2" descr="H:\报中国冶金编辑部\北京金属学会图标.jpg"/>
          <p:cNvPicPr>
            <a:picLocks noChangeAspect="1" noChangeArrowheads="1"/>
          </p:cNvPicPr>
          <p:nvPr/>
        </p:nvPicPr>
        <p:blipFill>
          <a:blip r:embed="rId2" cstate="email"/>
          <a:srcRect/>
          <a:stretch>
            <a:fillRect/>
          </a:stretch>
        </p:blipFill>
        <p:spPr bwMode="auto">
          <a:xfrm>
            <a:off x="134921" y="179388"/>
            <a:ext cx="1008063" cy="693737"/>
          </a:xfrm>
          <a:prstGeom prst="rect">
            <a:avLst/>
          </a:prstGeom>
          <a:ln>
            <a:noFill/>
          </a:ln>
          <a:effectLst>
            <a:softEdge rad="112500"/>
          </a:effectLst>
        </p:spPr>
      </p:pic>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E8533EB8-FD0F-4B51-B28E-9562D3027D60}"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5" name="页脚占位符 4"/>
          <p:cNvSpPr txBox="1">
            <a:spLocks noGrp="1"/>
          </p:cNvSpPr>
          <p:nvPr/>
        </p:nvSpPr>
        <p:spPr>
          <a:xfrm>
            <a:off x="1916113" y="8475663"/>
            <a:ext cx="2952750" cy="485775"/>
          </a:xfrm>
          <a:prstGeom prst="rect">
            <a:avLst/>
          </a:prstGeom>
          <a:noFill/>
        </p:spPr>
        <p:txBody>
          <a:bodyPr anchor="ctr"/>
          <a:lstStyle/>
          <a:p>
            <a:pPr algn="ctr" fontAlgn="auto">
              <a:spcBef>
                <a:spcPts val="0"/>
              </a:spcBef>
              <a:spcAft>
                <a:spcPts val="0"/>
              </a:spcAft>
              <a:defRPr/>
            </a:pPr>
            <a:endParaRPr lang="zh-CN" altLang="en-US" sz="1200" dirty="0">
              <a:latin typeface="+mn-ea"/>
              <a:ea typeface="+mn-ea"/>
            </a:endParaRPr>
          </a:p>
        </p:txBody>
      </p:sp>
      <p:sp>
        <p:nvSpPr>
          <p:cNvPr id="6" name="灯片编号占位符 5"/>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956C3657-04D5-42A0-8E73-2EFED74EBC2A}" type="slidenum">
              <a:rPr lang="zh-CN" altLang="en-US" sz="1200">
                <a:solidFill>
                  <a:schemeClr val="tx1">
                    <a:tint val="75000"/>
                  </a:schemeClr>
                </a:solidFill>
                <a:latin typeface="+mn-lt"/>
                <a:ea typeface="+mn-ea"/>
              </a:rPr>
              <a:pPr algn="r" fontAlgn="auto">
                <a:spcBef>
                  <a:spcPts val="0"/>
                </a:spcBef>
                <a:spcAft>
                  <a:spcPts val="0"/>
                </a:spcAft>
                <a:defRPr/>
              </a:pPr>
              <a:t>10</a:t>
            </a:fld>
            <a:endParaRPr lang="zh-CN" altLang="en-US" sz="1200">
              <a:solidFill>
                <a:schemeClr val="tx1">
                  <a:tint val="75000"/>
                </a:schemeClr>
              </a:solidFill>
              <a:latin typeface="+mn-lt"/>
              <a:ea typeface="+mn-ea"/>
            </a:endParaRPr>
          </a:p>
        </p:txBody>
      </p:sp>
      <p:sp>
        <p:nvSpPr>
          <p:cNvPr id="10" name="矩形 9"/>
          <p:cNvSpPr/>
          <p:nvPr/>
        </p:nvSpPr>
        <p:spPr>
          <a:xfrm>
            <a:off x="0" y="0"/>
            <a:ext cx="6858000" cy="683568"/>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endParaRPr lang="en-US" altLang="zh-CN"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a:p>
            <a:pPr algn="ctr" fontAlgn="auto">
              <a:spcBef>
                <a:spcPts val="0"/>
              </a:spcBef>
              <a:spcAft>
                <a:spcPts val="0"/>
              </a:spcAft>
              <a:defRPr/>
            </a:pPr>
            <a:r>
              <a:rPr lang="zh-CN" altLang="en-US"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一、学  会  信  息</a:t>
            </a:r>
          </a:p>
          <a:p>
            <a:pPr algn="ctr" fontAlgn="auto">
              <a:spcBef>
                <a:spcPts val="0"/>
              </a:spcBef>
              <a:spcAft>
                <a:spcPts val="0"/>
              </a:spcAft>
              <a:defRPr/>
            </a:pPr>
            <a:endParaRPr lang="zh-CN" alt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pic>
        <p:nvPicPr>
          <p:cNvPr id="13318" name="Picture 26" descr="rectangle callout"/>
          <p:cNvPicPr>
            <a:picLocks noChangeAspect="1" noChangeArrowheads="1"/>
          </p:cNvPicPr>
          <p:nvPr/>
        </p:nvPicPr>
        <p:blipFill>
          <a:blip r:embed="rId2" cstate="print"/>
          <a:srcRect t="-2591"/>
          <a:stretch>
            <a:fillRect/>
          </a:stretch>
        </p:blipFill>
        <p:spPr bwMode="auto">
          <a:xfrm>
            <a:off x="224631" y="362704"/>
            <a:ext cx="6337300" cy="8676456"/>
          </a:xfrm>
          <a:prstGeom prst="rect">
            <a:avLst/>
          </a:prstGeom>
          <a:noFill/>
          <a:ln w="9525">
            <a:noFill/>
            <a:miter lim="800000"/>
            <a:headEnd/>
            <a:tailEnd/>
          </a:ln>
        </p:spPr>
      </p:pic>
      <p:sp>
        <p:nvSpPr>
          <p:cNvPr id="2"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13320" name="Text Box 8"/>
          <p:cNvSpPr txBox="1">
            <a:spLocks noChangeArrowheads="1"/>
          </p:cNvSpPr>
          <p:nvPr/>
        </p:nvSpPr>
        <p:spPr bwMode="auto">
          <a:xfrm>
            <a:off x="692188" y="1428728"/>
            <a:ext cx="5400600" cy="4897944"/>
          </a:xfrm>
          <a:prstGeom prst="rect">
            <a:avLst/>
          </a:prstGeom>
          <a:noFill/>
          <a:ln w="9525">
            <a:noFill/>
            <a:miter lim="800000"/>
            <a:headEnd/>
            <a:tailEnd/>
          </a:ln>
        </p:spPr>
        <p:txBody>
          <a:bodyPr wrap="square">
            <a:spAutoFit/>
          </a:bodyPr>
          <a:lstStyle/>
          <a:p>
            <a:pPr indent="457200">
              <a:lnSpc>
                <a:spcPct val="150000"/>
              </a:lnSpc>
            </a:pPr>
            <a:r>
              <a:rPr lang="zh-CN" altLang="en-US" sz="1400" dirty="0"/>
              <a:t>近日，北京市科学技术协会公布了</a:t>
            </a:r>
            <a:r>
              <a:rPr lang="en-US" altLang="zh-CN" sz="1400" dirty="0"/>
              <a:t>2019—2021</a:t>
            </a:r>
            <a:r>
              <a:rPr lang="zh-CN" altLang="en-US" sz="1400" dirty="0"/>
              <a:t>年度青年人才托举工程入选人员名单，首钢北冶公司材料研究所科研员文新理博士入选，成为材料领域唯一入选者。</a:t>
            </a:r>
          </a:p>
          <a:p>
            <a:pPr indent="457200">
              <a:lnSpc>
                <a:spcPct val="150000"/>
              </a:lnSpc>
            </a:pPr>
            <a:r>
              <a:rPr lang="zh-CN" altLang="en-US" sz="1400" dirty="0"/>
              <a:t>文新理主要从事高温耐蚀合金、特种不锈钢、精密合金等新材料新工艺研发、质量控制与应用技术研究，先后开发</a:t>
            </a:r>
            <a:r>
              <a:rPr lang="en-US" altLang="zh-CN" sz="1400" dirty="0"/>
              <a:t>2</a:t>
            </a:r>
            <a:r>
              <a:rPr lang="zh-CN" altLang="en-US" sz="1400" dirty="0"/>
              <a:t>项进口替代新产品并推向市场。自</a:t>
            </a:r>
            <a:r>
              <a:rPr lang="en-US" altLang="zh-CN" sz="1400" dirty="0"/>
              <a:t>2017</a:t>
            </a:r>
            <a:r>
              <a:rPr lang="zh-CN" altLang="en-US" sz="1400" dirty="0"/>
              <a:t>年工作以来，以第一作者发表</a:t>
            </a:r>
            <a:r>
              <a:rPr lang="en-US" altLang="zh-CN" sz="1400" dirty="0"/>
              <a:t>EI</a:t>
            </a:r>
            <a:r>
              <a:rPr lang="zh-CN" altLang="en-US" sz="1400" dirty="0"/>
              <a:t>和中文核心论文</a:t>
            </a:r>
            <a:r>
              <a:rPr lang="en-US" altLang="zh-CN" sz="1400" dirty="0"/>
              <a:t>5</a:t>
            </a:r>
            <a:r>
              <a:rPr lang="zh-CN" altLang="en-US" sz="1400" dirty="0"/>
              <a:t>篇，申请发明专利</a:t>
            </a:r>
            <a:r>
              <a:rPr lang="en-US" altLang="zh-CN" sz="1400" dirty="0"/>
              <a:t>3</a:t>
            </a:r>
            <a:r>
              <a:rPr lang="zh-CN" altLang="en-US" sz="1400" dirty="0"/>
              <a:t>项。</a:t>
            </a:r>
          </a:p>
          <a:p>
            <a:pPr indent="457200">
              <a:lnSpc>
                <a:spcPct val="150000"/>
              </a:lnSpc>
            </a:pPr>
            <a:r>
              <a:rPr lang="zh-CN" altLang="en-US" sz="1400" dirty="0"/>
              <a:t>北京科协青年人才托举工程是北京市科学技术协会领导下的青年人才培养和资助工程，旨在从北京市青年科技工作者（</a:t>
            </a:r>
            <a:r>
              <a:rPr lang="en-US" altLang="zh-CN" sz="1400" dirty="0"/>
              <a:t>35</a:t>
            </a:r>
            <a:r>
              <a:rPr lang="zh-CN" altLang="en-US" sz="1400" dirty="0"/>
              <a:t>周岁以下）中选拔和培养优秀创新人才，入选者将受到北京科协和依托平台连续三年约</a:t>
            </a:r>
            <a:r>
              <a:rPr lang="en-US" altLang="zh-CN" sz="1400" dirty="0"/>
              <a:t>30</a:t>
            </a:r>
            <a:r>
              <a:rPr lang="zh-CN" altLang="en-US" sz="1400" dirty="0"/>
              <a:t>万元的科研项目资助。北京科协</a:t>
            </a:r>
            <a:r>
              <a:rPr lang="en-US" altLang="zh-CN" sz="1400" dirty="0"/>
              <a:t>2019—2021</a:t>
            </a:r>
            <a:r>
              <a:rPr lang="zh-CN" altLang="en-US" sz="1400" dirty="0"/>
              <a:t>年度青年人才托举工程入选人数为</a:t>
            </a:r>
            <a:r>
              <a:rPr lang="en-US" altLang="zh-CN" sz="1400" dirty="0"/>
              <a:t>30</a:t>
            </a:r>
            <a:r>
              <a:rPr lang="zh-CN" altLang="en-US" sz="1400" dirty="0"/>
              <a:t>名，是从全市</a:t>
            </a:r>
            <a:r>
              <a:rPr lang="en-US" altLang="zh-CN" sz="1400" dirty="0"/>
              <a:t>102</a:t>
            </a:r>
            <a:r>
              <a:rPr lang="zh-CN" altLang="en-US" sz="1400" dirty="0"/>
              <a:t>名符合参评条件的青年科技工作者中经学会推荐、专家组初审、学术答辩和专家评审等层层选拔确定的。选拔过程重点考察两年来的科研工作成绩、托举平台、依托项目、责任导师和未来三年托举规划。</a:t>
            </a:r>
          </a:p>
        </p:txBody>
      </p:sp>
      <p:sp>
        <p:nvSpPr>
          <p:cNvPr id="11278" name="AutoShape 14"/>
          <p:cNvSpPr>
            <a:spLocks noChangeArrowheads="1"/>
          </p:cNvSpPr>
          <p:nvPr/>
        </p:nvSpPr>
        <p:spPr bwMode="auto">
          <a:xfrm>
            <a:off x="1142984" y="785786"/>
            <a:ext cx="4500594" cy="642942"/>
          </a:xfrm>
          <a:prstGeom prst="roundRect">
            <a:avLst>
              <a:gd name="adj" fmla="val 16667"/>
            </a:avLst>
          </a:prstGeom>
          <a:gradFill rotWithShape="1">
            <a:gsLst>
              <a:gs pos="0">
                <a:srgbClr val="35A0B5">
                  <a:alpha val="59000"/>
                </a:srgbClr>
              </a:gs>
              <a:gs pos="100000">
                <a:srgbClr val="35A0B5">
                  <a:gamma/>
                  <a:shade val="71765"/>
                  <a:invGamma/>
                </a:srgbClr>
              </a:gs>
            </a:gsLst>
            <a:lin ang="5400000" scaled="1"/>
          </a:gradFill>
          <a:ln w="9525" algn="ctr">
            <a:solidFill>
              <a:schemeClr val="hlink"/>
            </a:solidFill>
            <a:round/>
            <a:headEnd/>
            <a:tailEnd/>
          </a:ln>
          <a:effectLst>
            <a:outerShdw dist="35921" dir="18900000" algn="ctr" rotWithShape="0">
              <a:schemeClr val="bg2">
                <a:alpha val="50000"/>
              </a:schemeClr>
            </a:outerShdw>
          </a:effectLst>
        </p:spPr>
        <p:txBody>
          <a:bodyPr wrap="none" anchor="ctr"/>
          <a:lstStyle/>
          <a:p>
            <a:pPr algn="ctr">
              <a:lnSpc>
                <a:spcPts val="2500"/>
              </a:lnSpc>
              <a:defRPr/>
            </a:pPr>
            <a:r>
              <a:rPr lang="zh-CN" altLang="en-US" b="1" dirty="0">
                <a:solidFill>
                  <a:schemeClr val="bg1"/>
                </a:solidFill>
              </a:rPr>
              <a:t>北京金属学会推荐的优秀科技工作者</a:t>
            </a:r>
            <a:r>
              <a:rPr lang="zh-CN" altLang="en-US" b="1" dirty="0" smtClean="0">
                <a:solidFill>
                  <a:schemeClr val="bg1"/>
                </a:solidFill>
              </a:rPr>
              <a:t>入选</a:t>
            </a:r>
            <a:endParaRPr lang="en-US" altLang="zh-CN" b="1" dirty="0" smtClean="0">
              <a:solidFill>
                <a:schemeClr val="bg1"/>
              </a:solidFill>
            </a:endParaRPr>
          </a:p>
          <a:p>
            <a:pPr algn="ctr">
              <a:lnSpc>
                <a:spcPts val="2500"/>
              </a:lnSpc>
              <a:defRPr/>
            </a:pPr>
            <a:r>
              <a:rPr lang="zh-CN" altLang="en-US" b="1" dirty="0" smtClean="0">
                <a:solidFill>
                  <a:schemeClr val="bg1"/>
                </a:solidFill>
              </a:rPr>
              <a:t>青年</a:t>
            </a:r>
            <a:r>
              <a:rPr lang="zh-CN" altLang="en-US" b="1" dirty="0">
                <a:solidFill>
                  <a:schemeClr val="bg1"/>
                </a:solidFill>
              </a:rPr>
              <a:t>人才托举工程</a:t>
            </a:r>
            <a:endParaRPr lang="zh-CN" altLang="en-US" b="1" dirty="0">
              <a:solidFill>
                <a:schemeClr val="bg1"/>
              </a:solidFill>
              <a:ea typeface="宋体" pitchFamily="2" charset="-122"/>
            </a:endParaRPr>
          </a:p>
        </p:txBody>
      </p:sp>
      <p:pic>
        <p:nvPicPr>
          <p:cNvPr id="11" name="图片 10"/>
          <p:cNvPicPr/>
          <p:nvPr/>
        </p:nvPicPr>
        <p:blipFill>
          <a:blip r:embed="rId3" cstate="print">
            <a:extLst>
              <a:ext uri="{28A0092B-C50C-407E-A947-70E740481C1C}">
                <a14:useLocalDpi xmlns:a14="http://schemas.microsoft.com/office/drawing/2010/main" xmlns="" val="0"/>
              </a:ext>
            </a:extLst>
          </a:blip>
          <a:stretch>
            <a:fillRect/>
          </a:stretch>
        </p:blipFill>
        <p:spPr>
          <a:xfrm>
            <a:off x="1103457" y="6326672"/>
            <a:ext cx="1584960" cy="1982470"/>
          </a:xfrm>
          <a:prstGeom prst="rect">
            <a:avLst/>
          </a:prstGeom>
        </p:spPr>
      </p:pic>
      <p:pic>
        <p:nvPicPr>
          <p:cNvPr id="12" name="图片 11"/>
          <p:cNvPicPr/>
          <p:nvPr/>
        </p:nvPicPr>
        <p:blipFill>
          <a:blip r:embed="rId4" cstate="print">
            <a:extLst>
              <a:ext uri="{28A0092B-C50C-407E-A947-70E740481C1C}">
                <a14:useLocalDpi xmlns:a14="http://schemas.microsoft.com/office/drawing/2010/main" xmlns="" val="0"/>
              </a:ext>
            </a:extLst>
          </a:blip>
          <a:stretch>
            <a:fillRect/>
          </a:stretch>
        </p:blipFill>
        <p:spPr>
          <a:xfrm>
            <a:off x="2924944" y="6326672"/>
            <a:ext cx="2926080" cy="1974850"/>
          </a:xfrm>
          <a:prstGeom prst="rect">
            <a:avLst/>
          </a:prstGeom>
        </p:spPr>
      </p:pic>
    </p:spTree>
    <p:extLst>
      <p:ext uri="{BB962C8B-B14F-4D97-AF65-F5344CB8AC3E}">
        <p14:creationId xmlns:p14="http://schemas.microsoft.com/office/powerpoint/2010/main" xmlns="" val="1529625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E8533EB8-FD0F-4B51-B28E-9562D3027D60}"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5" name="页脚占位符 4"/>
          <p:cNvSpPr txBox="1">
            <a:spLocks noGrp="1"/>
          </p:cNvSpPr>
          <p:nvPr/>
        </p:nvSpPr>
        <p:spPr>
          <a:xfrm>
            <a:off x="1916113" y="8475663"/>
            <a:ext cx="2952750" cy="485775"/>
          </a:xfrm>
          <a:prstGeom prst="rect">
            <a:avLst/>
          </a:prstGeom>
          <a:noFill/>
        </p:spPr>
        <p:txBody>
          <a:bodyPr anchor="ctr"/>
          <a:lstStyle/>
          <a:p>
            <a:pPr algn="ctr" fontAlgn="auto">
              <a:spcBef>
                <a:spcPts val="0"/>
              </a:spcBef>
              <a:spcAft>
                <a:spcPts val="0"/>
              </a:spcAft>
              <a:defRPr/>
            </a:pPr>
            <a:endParaRPr lang="zh-CN" altLang="en-US" sz="1200" dirty="0">
              <a:latin typeface="+mn-ea"/>
              <a:ea typeface="+mn-ea"/>
            </a:endParaRPr>
          </a:p>
        </p:txBody>
      </p:sp>
      <p:sp>
        <p:nvSpPr>
          <p:cNvPr id="6" name="灯片编号占位符 5"/>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956C3657-04D5-42A0-8E73-2EFED74EBC2A}" type="slidenum">
              <a:rPr lang="zh-CN" altLang="en-US" sz="1200">
                <a:solidFill>
                  <a:schemeClr val="tx1">
                    <a:tint val="75000"/>
                  </a:schemeClr>
                </a:solidFill>
                <a:latin typeface="+mn-lt"/>
                <a:ea typeface="+mn-ea"/>
              </a:rPr>
              <a:pPr algn="r" fontAlgn="auto">
                <a:spcBef>
                  <a:spcPts val="0"/>
                </a:spcBef>
                <a:spcAft>
                  <a:spcPts val="0"/>
                </a:spcAft>
                <a:defRPr/>
              </a:pPr>
              <a:t>11</a:t>
            </a:fld>
            <a:endParaRPr lang="zh-CN" altLang="en-US" sz="1200">
              <a:solidFill>
                <a:schemeClr val="tx1">
                  <a:tint val="75000"/>
                </a:schemeClr>
              </a:solidFill>
              <a:latin typeface="+mn-lt"/>
              <a:ea typeface="+mn-ea"/>
            </a:endParaRPr>
          </a:p>
        </p:txBody>
      </p:sp>
      <p:sp>
        <p:nvSpPr>
          <p:cNvPr id="10" name="矩形 9"/>
          <p:cNvSpPr/>
          <p:nvPr/>
        </p:nvSpPr>
        <p:spPr>
          <a:xfrm>
            <a:off x="0" y="0"/>
            <a:ext cx="6858000" cy="683568"/>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endParaRPr lang="en-US" altLang="zh-CN"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a:p>
            <a:pPr algn="ctr" fontAlgn="auto">
              <a:spcBef>
                <a:spcPts val="0"/>
              </a:spcBef>
              <a:spcAft>
                <a:spcPts val="0"/>
              </a:spcAft>
              <a:defRPr/>
            </a:pPr>
            <a:r>
              <a:rPr lang="zh-CN" altLang="en-US"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一、学  会  信  息</a:t>
            </a:r>
          </a:p>
          <a:p>
            <a:pPr algn="ctr" fontAlgn="auto">
              <a:spcBef>
                <a:spcPts val="0"/>
              </a:spcBef>
              <a:spcAft>
                <a:spcPts val="0"/>
              </a:spcAft>
              <a:defRPr/>
            </a:pPr>
            <a:endParaRPr lang="zh-CN" alt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pic>
        <p:nvPicPr>
          <p:cNvPr id="13318" name="Picture 26" descr="rectangle callout"/>
          <p:cNvPicPr>
            <a:picLocks noChangeAspect="1" noChangeArrowheads="1"/>
          </p:cNvPicPr>
          <p:nvPr/>
        </p:nvPicPr>
        <p:blipFill>
          <a:blip r:embed="rId2" cstate="print"/>
          <a:srcRect t="-2591"/>
          <a:stretch>
            <a:fillRect/>
          </a:stretch>
        </p:blipFill>
        <p:spPr bwMode="auto">
          <a:xfrm>
            <a:off x="224631" y="362704"/>
            <a:ext cx="6337300" cy="8676456"/>
          </a:xfrm>
          <a:prstGeom prst="rect">
            <a:avLst/>
          </a:prstGeom>
          <a:noFill/>
          <a:ln w="9525">
            <a:noFill/>
            <a:miter lim="800000"/>
            <a:headEnd/>
            <a:tailEnd/>
          </a:ln>
        </p:spPr>
      </p:pic>
      <p:sp>
        <p:nvSpPr>
          <p:cNvPr id="2"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13320" name="Text Box 8"/>
          <p:cNvSpPr txBox="1">
            <a:spLocks noChangeArrowheads="1"/>
          </p:cNvSpPr>
          <p:nvPr/>
        </p:nvSpPr>
        <p:spPr bwMode="auto">
          <a:xfrm>
            <a:off x="728700" y="1737440"/>
            <a:ext cx="5400600" cy="5124480"/>
          </a:xfrm>
          <a:prstGeom prst="rect">
            <a:avLst/>
          </a:prstGeom>
          <a:noFill/>
          <a:ln w="9525">
            <a:noFill/>
            <a:miter lim="800000"/>
            <a:headEnd/>
            <a:tailEnd/>
          </a:ln>
        </p:spPr>
        <p:txBody>
          <a:bodyPr wrap="square">
            <a:spAutoFit/>
          </a:bodyPr>
          <a:lstStyle/>
          <a:p>
            <a:pPr indent="457200">
              <a:lnSpc>
                <a:spcPct val="150000"/>
              </a:lnSpc>
            </a:pPr>
            <a:r>
              <a:rPr lang="en-US" altLang="zh-CN" sz="1400" dirty="0"/>
              <a:t>12</a:t>
            </a:r>
            <a:r>
              <a:rPr lang="zh-CN" altLang="en-US" sz="1400" dirty="0"/>
              <a:t>月</a:t>
            </a:r>
            <a:r>
              <a:rPr lang="en-US" altLang="zh-CN" sz="1400" dirty="0"/>
              <a:t>3-5</a:t>
            </a:r>
            <a:r>
              <a:rPr lang="zh-CN" altLang="en-US" sz="1400" dirty="0"/>
              <a:t>日，“全国炼钢厂长百人论坛”第一次全体会议在北京首钢股份有限公司隆重召开。冶金规划研究院院长李新创，国家安监总局研究中心处长汪卫国，中国金属学会专家委员会副主任李文秀，中国金属学会炼钢分会秘书长徐安军，北京首钢股份公司党委书记、总经理刘建辉，北京金属学会常务副秘书长邱冬英、河北省金属学会、新钢网相关领导，以及全国</a:t>
            </a:r>
            <a:r>
              <a:rPr lang="en-US" altLang="zh-CN" sz="1400" dirty="0"/>
              <a:t>40</a:t>
            </a:r>
            <a:r>
              <a:rPr lang="zh-CN" altLang="en-US" sz="1400" dirty="0"/>
              <a:t>余家单位</a:t>
            </a:r>
            <a:r>
              <a:rPr lang="en-US" altLang="zh-CN" sz="1400" dirty="0"/>
              <a:t>100</a:t>
            </a:r>
            <a:r>
              <a:rPr lang="zh-CN" altLang="en-US" sz="1400" dirty="0"/>
              <a:t>多位炼钢厂厂长、技术专家参加会议。</a:t>
            </a:r>
          </a:p>
          <a:p>
            <a:pPr indent="457200">
              <a:lnSpc>
                <a:spcPct val="150000"/>
              </a:lnSpc>
            </a:pPr>
            <a:r>
              <a:rPr lang="zh-CN" altLang="en-US" sz="1400" dirty="0"/>
              <a:t>此次论坛是由中国金属学会炼钢分会、北京金属学会、河北省金属学会主办，北京首钢股份有限公司、新钢网承办的第一次全体会议。目的是为了进一步促进全国炼钢厂厂际之间生产实践、品种开发、工艺技术、环境安全、生产管理等诸方面的交流，切实解决各厂的热点、焦点和难点问题，不断提高管理人员的政治素质、业务水平和工作能力。</a:t>
            </a:r>
          </a:p>
          <a:p>
            <a:pPr indent="457200">
              <a:lnSpc>
                <a:spcPct val="150000"/>
              </a:lnSpc>
            </a:pPr>
            <a:r>
              <a:rPr lang="zh-CN" altLang="en-US" dirty="0"/>
              <a:t> </a:t>
            </a:r>
          </a:p>
          <a:p>
            <a:pPr indent="457200">
              <a:lnSpc>
                <a:spcPct val="150000"/>
              </a:lnSpc>
            </a:pPr>
            <a:endParaRPr lang="zh-CN" altLang="en-US" dirty="0"/>
          </a:p>
        </p:txBody>
      </p:sp>
      <p:sp>
        <p:nvSpPr>
          <p:cNvPr id="11278" name="AutoShape 14"/>
          <p:cNvSpPr>
            <a:spLocks noChangeArrowheads="1"/>
          </p:cNvSpPr>
          <p:nvPr/>
        </p:nvSpPr>
        <p:spPr bwMode="auto">
          <a:xfrm>
            <a:off x="1142984" y="785786"/>
            <a:ext cx="4500594" cy="642942"/>
          </a:xfrm>
          <a:prstGeom prst="roundRect">
            <a:avLst>
              <a:gd name="adj" fmla="val 16667"/>
            </a:avLst>
          </a:prstGeom>
          <a:gradFill rotWithShape="1">
            <a:gsLst>
              <a:gs pos="0">
                <a:srgbClr val="35A0B5">
                  <a:alpha val="59000"/>
                </a:srgbClr>
              </a:gs>
              <a:gs pos="100000">
                <a:srgbClr val="35A0B5">
                  <a:gamma/>
                  <a:shade val="71765"/>
                  <a:invGamma/>
                </a:srgbClr>
              </a:gs>
            </a:gsLst>
            <a:lin ang="5400000" scaled="1"/>
          </a:gradFill>
          <a:ln w="9525" algn="ctr">
            <a:solidFill>
              <a:schemeClr val="hlink"/>
            </a:solidFill>
            <a:round/>
            <a:headEnd/>
            <a:tailEnd/>
          </a:ln>
          <a:effectLst>
            <a:outerShdw dist="35921" dir="18900000" algn="ctr" rotWithShape="0">
              <a:schemeClr val="bg2">
                <a:alpha val="50000"/>
              </a:schemeClr>
            </a:outerShdw>
          </a:effectLst>
        </p:spPr>
        <p:txBody>
          <a:bodyPr wrap="none" anchor="ctr"/>
          <a:lstStyle/>
          <a:p>
            <a:pPr algn="ctr">
              <a:lnSpc>
                <a:spcPts val="2500"/>
              </a:lnSpc>
              <a:defRPr/>
            </a:pPr>
            <a:r>
              <a:rPr lang="zh-CN" altLang="en-US" b="1" dirty="0">
                <a:solidFill>
                  <a:schemeClr val="bg1"/>
                </a:solidFill>
              </a:rPr>
              <a:t>与中国金属学会炼钢分会联合</a:t>
            </a:r>
            <a:r>
              <a:rPr lang="zh-CN" altLang="en-US" b="1" dirty="0" smtClean="0">
                <a:solidFill>
                  <a:schemeClr val="bg1"/>
                </a:solidFill>
              </a:rPr>
              <a:t>举办</a:t>
            </a:r>
            <a:endParaRPr lang="en-US" altLang="zh-CN" b="1" dirty="0" smtClean="0">
              <a:solidFill>
                <a:schemeClr val="bg1"/>
              </a:solidFill>
            </a:endParaRPr>
          </a:p>
          <a:p>
            <a:pPr algn="ctr">
              <a:lnSpc>
                <a:spcPts val="2500"/>
              </a:lnSpc>
              <a:defRPr/>
            </a:pPr>
            <a:r>
              <a:rPr lang="zh-CN" altLang="en-US" b="1" dirty="0" smtClean="0">
                <a:solidFill>
                  <a:schemeClr val="bg1"/>
                </a:solidFill>
              </a:rPr>
              <a:t>“</a:t>
            </a:r>
            <a:r>
              <a:rPr lang="zh-CN" altLang="en-US" b="1" dirty="0">
                <a:solidFill>
                  <a:schemeClr val="bg1"/>
                </a:solidFill>
              </a:rPr>
              <a:t>全国炼钢厂长百人论坛”</a:t>
            </a:r>
            <a:endParaRPr lang="zh-CN" altLang="en-US" b="1" dirty="0">
              <a:solidFill>
                <a:schemeClr val="bg1"/>
              </a:solidFill>
              <a:ea typeface="宋体" pitchFamily="2" charset="-122"/>
            </a:endParaRPr>
          </a:p>
        </p:txBody>
      </p:sp>
      <p:pic>
        <p:nvPicPr>
          <p:cNvPr id="11" name="图片 10"/>
          <p:cNvPicPr/>
          <p:nvPr/>
        </p:nvPicPr>
        <p:blipFill>
          <a:blip r:embed="rId3" cstate="print">
            <a:extLst>
              <a:ext uri="{28A0092B-C50C-407E-A947-70E740481C1C}">
                <a14:useLocalDpi xmlns:a14="http://schemas.microsoft.com/office/drawing/2010/main" xmlns="" val="0"/>
              </a:ext>
            </a:extLst>
          </a:blip>
          <a:stretch>
            <a:fillRect/>
          </a:stretch>
        </p:blipFill>
        <p:spPr>
          <a:xfrm>
            <a:off x="763588" y="6156176"/>
            <a:ext cx="2628900" cy="1751965"/>
          </a:xfrm>
          <a:prstGeom prst="rect">
            <a:avLst/>
          </a:prstGeom>
        </p:spPr>
      </p:pic>
      <p:pic>
        <p:nvPicPr>
          <p:cNvPr id="12" name="图片 11"/>
          <p:cNvPicPr/>
          <p:nvPr/>
        </p:nvPicPr>
        <p:blipFill>
          <a:blip r:embed="rId4" cstate="print">
            <a:extLst>
              <a:ext uri="{28A0092B-C50C-407E-A947-70E740481C1C}">
                <a14:useLocalDpi xmlns:a14="http://schemas.microsoft.com/office/drawing/2010/main" xmlns="" val="0"/>
              </a:ext>
            </a:extLst>
          </a:blip>
          <a:stretch>
            <a:fillRect/>
          </a:stretch>
        </p:blipFill>
        <p:spPr>
          <a:xfrm>
            <a:off x="3429744" y="6156176"/>
            <a:ext cx="2621280" cy="1779270"/>
          </a:xfrm>
          <a:prstGeom prst="rect">
            <a:avLst/>
          </a:prstGeom>
        </p:spPr>
      </p:pic>
    </p:spTree>
    <p:extLst>
      <p:ext uri="{BB962C8B-B14F-4D97-AF65-F5344CB8AC3E}">
        <p14:creationId xmlns:p14="http://schemas.microsoft.com/office/powerpoint/2010/main" xmlns="" val="1529625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E8533EB8-FD0F-4B51-B28E-9562D3027D60}"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5" name="页脚占位符 4"/>
          <p:cNvSpPr txBox="1">
            <a:spLocks noGrp="1"/>
          </p:cNvSpPr>
          <p:nvPr/>
        </p:nvSpPr>
        <p:spPr>
          <a:xfrm>
            <a:off x="1916113" y="8475663"/>
            <a:ext cx="2952750" cy="485775"/>
          </a:xfrm>
          <a:prstGeom prst="rect">
            <a:avLst/>
          </a:prstGeom>
          <a:noFill/>
        </p:spPr>
        <p:txBody>
          <a:bodyPr anchor="ctr"/>
          <a:lstStyle/>
          <a:p>
            <a:pPr algn="ctr" fontAlgn="auto">
              <a:spcBef>
                <a:spcPts val="0"/>
              </a:spcBef>
              <a:spcAft>
                <a:spcPts val="0"/>
              </a:spcAft>
              <a:defRPr/>
            </a:pPr>
            <a:endParaRPr lang="zh-CN" altLang="en-US" sz="1200" dirty="0">
              <a:latin typeface="+mn-ea"/>
              <a:ea typeface="+mn-ea"/>
            </a:endParaRPr>
          </a:p>
        </p:txBody>
      </p:sp>
      <p:sp>
        <p:nvSpPr>
          <p:cNvPr id="6" name="灯片编号占位符 5"/>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956C3657-04D5-42A0-8E73-2EFED74EBC2A}" type="slidenum">
              <a:rPr lang="zh-CN" altLang="en-US" sz="1200">
                <a:solidFill>
                  <a:schemeClr val="tx1">
                    <a:tint val="75000"/>
                  </a:schemeClr>
                </a:solidFill>
                <a:latin typeface="+mn-lt"/>
                <a:ea typeface="+mn-ea"/>
              </a:rPr>
              <a:pPr algn="r" fontAlgn="auto">
                <a:spcBef>
                  <a:spcPts val="0"/>
                </a:spcBef>
                <a:spcAft>
                  <a:spcPts val="0"/>
                </a:spcAft>
                <a:defRPr/>
              </a:pPr>
              <a:t>12</a:t>
            </a:fld>
            <a:endParaRPr lang="zh-CN" altLang="en-US" sz="1200">
              <a:solidFill>
                <a:schemeClr val="tx1">
                  <a:tint val="75000"/>
                </a:schemeClr>
              </a:solidFill>
              <a:latin typeface="+mn-lt"/>
              <a:ea typeface="+mn-ea"/>
            </a:endParaRPr>
          </a:p>
        </p:txBody>
      </p:sp>
      <p:sp>
        <p:nvSpPr>
          <p:cNvPr id="10" name="矩形 9"/>
          <p:cNvSpPr/>
          <p:nvPr/>
        </p:nvSpPr>
        <p:spPr>
          <a:xfrm>
            <a:off x="0" y="0"/>
            <a:ext cx="6858000" cy="683568"/>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endParaRPr lang="en-US" altLang="zh-CN"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a:p>
            <a:pPr algn="ctr" fontAlgn="auto">
              <a:spcBef>
                <a:spcPts val="0"/>
              </a:spcBef>
              <a:spcAft>
                <a:spcPts val="0"/>
              </a:spcAft>
              <a:defRPr/>
            </a:pPr>
            <a:r>
              <a:rPr lang="zh-CN" altLang="en-US"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一、学  会  信  息</a:t>
            </a:r>
          </a:p>
          <a:p>
            <a:pPr algn="ctr" fontAlgn="auto">
              <a:spcBef>
                <a:spcPts val="0"/>
              </a:spcBef>
              <a:spcAft>
                <a:spcPts val="0"/>
              </a:spcAft>
              <a:defRPr/>
            </a:pPr>
            <a:endParaRPr lang="zh-CN" alt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pic>
        <p:nvPicPr>
          <p:cNvPr id="13318" name="Picture 26" descr="rectangle callout"/>
          <p:cNvPicPr>
            <a:picLocks noChangeAspect="1" noChangeArrowheads="1"/>
          </p:cNvPicPr>
          <p:nvPr/>
        </p:nvPicPr>
        <p:blipFill>
          <a:blip r:embed="rId2" cstate="print"/>
          <a:srcRect t="-2591"/>
          <a:stretch>
            <a:fillRect/>
          </a:stretch>
        </p:blipFill>
        <p:spPr bwMode="auto">
          <a:xfrm>
            <a:off x="260648" y="539551"/>
            <a:ext cx="6337300" cy="8604449"/>
          </a:xfrm>
          <a:prstGeom prst="rect">
            <a:avLst/>
          </a:prstGeom>
          <a:noFill/>
          <a:ln w="9525">
            <a:noFill/>
            <a:miter lim="800000"/>
            <a:headEnd/>
            <a:tailEnd/>
          </a:ln>
        </p:spPr>
      </p:pic>
      <p:sp>
        <p:nvSpPr>
          <p:cNvPr id="2"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11278" name="AutoShape 14"/>
          <p:cNvSpPr>
            <a:spLocks noChangeArrowheads="1"/>
          </p:cNvSpPr>
          <p:nvPr/>
        </p:nvSpPr>
        <p:spPr bwMode="auto">
          <a:xfrm>
            <a:off x="1233130" y="797266"/>
            <a:ext cx="4514274" cy="731641"/>
          </a:xfrm>
          <a:prstGeom prst="roundRect">
            <a:avLst>
              <a:gd name="adj" fmla="val 16667"/>
            </a:avLst>
          </a:prstGeom>
          <a:gradFill rotWithShape="1">
            <a:gsLst>
              <a:gs pos="0">
                <a:srgbClr val="35A0B5">
                  <a:alpha val="59000"/>
                </a:srgbClr>
              </a:gs>
              <a:gs pos="100000">
                <a:srgbClr val="35A0B5">
                  <a:gamma/>
                  <a:shade val="71765"/>
                  <a:invGamma/>
                </a:srgbClr>
              </a:gs>
            </a:gsLst>
            <a:lin ang="5400000" scaled="1"/>
          </a:gradFill>
          <a:ln w="9525" algn="ctr">
            <a:solidFill>
              <a:schemeClr val="hlink"/>
            </a:solidFill>
            <a:round/>
            <a:headEnd/>
            <a:tailEnd/>
          </a:ln>
          <a:effectLst>
            <a:outerShdw dist="35921" dir="18900000" algn="ctr" rotWithShape="0">
              <a:schemeClr val="bg2">
                <a:alpha val="50000"/>
              </a:schemeClr>
            </a:outerShdw>
          </a:effectLst>
        </p:spPr>
        <p:txBody>
          <a:bodyPr wrap="none" anchor="ctr"/>
          <a:lstStyle/>
          <a:p>
            <a:pPr algn="ctr">
              <a:defRPr/>
            </a:pPr>
            <a:r>
              <a:rPr lang="zh-CN" altLang="en-US" sz="2000" b="1" dirty="0">
                <a:solidFill>
                  <a:schemeClr val="bg1"/>
                </a:solidFill>
              </a:rPr>
              <a:t>举行创新簇工作会</a:t>
            </a:r>
            <a:endParaRPr lang="zh-CN" altLang="en-US" sz="2000" b="1" dirty="0">
              <a:solidFill>
                <a:schemeClr val="bg1"/>
              </a:solidFill>
              <a:ea typeface="宋体" pitchFamily="2" charset="-122"/>
            </a:endParaRPr>
          </a:p>
        </p:txBody>
      </p:sp>
      <p:sp>
        <p:nvSpPr>
          <p:cNvPr id="11" name="TextBox 10"/>
          <p:cNvSpPr txBox="1"/>
          <p:nvPr/>
        </p:nvSpPr>
        <p:spPr>
          <a:xfrm>
            <a:off x="2985615" y="2051720"/>
            <a:ext cx="3058470" cy="3831818"/>
          </a:xfrm>
          <a:prstGeom prst="rect">
            <a:avLst/>
          </a:prstGeom>
          <a:noFill/>
        </p:spPr>
        <p:txBody>
          <a:bodyPr wrap="square" rtlCol="0">
            <a:spAutoFit/>
          </a:bodyPr>
          <a:lstStyle/>
          <a:p>
            <a:pPr indent="457200">
              <a:lnSpc>
                <a:spcPct val="150000"/>
              </a:lnSpc>
            </a:pPr>
            <a:r>
              <a:rPr lang="en-US" altLang="zh-CN" dirty="0"/>
              <a:t>2018</a:t>
            </a:r>
            <a:r>
              <a:rPr lang="zh-CN" altLang="en-US" dirty="0"/>
              <a:t>年在北京市科协的组织指导下，北京金属学会联合两家学会与北京北冶功能材料有限公司对接，建立创新簇示范站，开展科技项目合作、学术研讨交流、企业青年人才培养等科技创新活动，助力企业创新发展。</a:t>
            </a:r>
          </a:p>
          <a:p>
            <a:pPr indent="457200">
              <a:lnSpc>
                <a:spcPct val="150000"/>
              </a:lnSpc>
            </a:pPr>
            <a:endParaRPr lang="zh-CN"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1921" y="1907704"/>
            <a:ext cx="2314086" cy="3635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矩形 2"/>
          <p:cNvSpPr/>
          <p:nvPr/>
        </p:nvSpPr>
        <p:spPr>
          <a:xfrm>
            <a:off x="764704" y="5574038"/>
            <a:ext cx="5256584" cy="2585323"/>
          </a:xfrm>
          <a:prstGeom prst="rect">
            <a:avLst/>
          </a:prstGeom>
        </p:spPr>
        <p:txBody>
          <a:bodyPr wrap="square">
            <a:spAutoFit/>
          </a:bodyPr>
          <a:lstStyle/>
          <a:p>
            <a:pPr indent="533400">
              <a:lnSpc>
                <a:spcPct val="150000"/>
              </a:lnSpc>
            </a:pPr>
            <a:r>
              <a:rPr lang="en-US" altLang="zh-CN" dirty="0"/>
              <a:t>2018</a:t>
            </a:r>
            <a:r>
              <a:rPr lang="zh-CN" altLang="en-US" dirty="0"/>
              <a:t>年</a:t>
            </a:r>
            <a:r>
              <a:rPr lang="en-US" altLang="zh-CN" dirty="0"/>
              <a:t>10</a:t>
            </a:r>
            <a:r>
              <a:rPr lang="zh-CN" altLang="en-US" dirty="0"/>
              <a:t>月北京金属学会组织召开创新簇工作会，研讨企会合作协同创新、企会合作共同搭建人才成长平台、成果评价与成果推广应用等创新模式。会议同期，举行创新簇授牌仪式，北冶功能材料有限公司总经理降向冬代表北冶接受了“科技社团创新簇工作站”牌扁。</a:t>
            </a:r>
          </a:p>
        </p:txBody>
      </p:sp>
    </p:spTree>
    <p:extLst>
      <p:ext uri="{BB962C8B-B14F-4D97-AF65-F5344CB8AC3E}">
        <p14:creationId xmlns:p14="http://schemas.microsoft.com/office/powerpoint/2010/main" xmlns="" val="1018573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E8533EB8-FD0F-4B51-B28E-9562D3027D60}" type="datetime1">
              <a:rPr lang="zh-CN" altLang="en-US" sz="1200">
                <a:solidFill>
                  <a:prstClr val="black">
                    <a:tint val="75000"/>
                  </a:prstClr>
                </a:solidFill>
                <a:latin typeface="Cambria"/>
                <a:ea typeface="华文楷体"/>
              </a:rPr>
              <a:pPr fontAlgn="auto">
                <a:spcBef>
                  <a:spcPts val="0"/>
                </a:spcBef>
                <a:spcAft>
                  <a:spcPts val="0"/>
                </a:spcAft>
                <a:defRPr/>
              </a:pPr>
              <a:t>2018/12/12</a:t>
            </a:fld>
            <a:endParaRPr lang="zh-CN" altLang="en-US" sz="1200">
              <a:solidFill>
                <a:prstClr val="black">
                  <a:tint val="75000"/>
                </a:prstClr>
              </a:solidFill>
              <a:latin typeface="Cambria"/>
              <a:ea typeface="华文楷体"/>
            </a:endParaRPr>
          </a:p>
        </p:txBody>
      </p:sp>
      <p:sp>
        <p:nvSpPr>
          <p:cNvPr id="5" name="页脚占位符 4"/>
          <p:cNvSpPr txBox="1">
            <a:spLocks noGrp="1"/>
          </p:cNvSpPr>
          <p:nvPr/>
        </p:nvSpPr>
        <p:spPr>
          <a:xfrm>
            <a:off x="1916113" y="8475663"/>
            <a:ext cx="2952750" cy="485775"/>
          </a:xfrm>
          <a:prstGeom prst="rect">
            <a:avLst/>
          </a:prstGeom>
          <a:noFill/>
        </p:spPr>
        <p:txBody>
          <a:bodyPr anchor="ctr"/>
          <a:lstStyle/>
          <a:p>
            <a:pPr algn="ctr" fontAlgn="auto">
              <a:spcBef>
                <a:spcPts val="0"/>
              </a:spcBef>
              <a:spcAft>
                <a:spcPts val="0"/>
              </a:spcAft>
              <a:defRPr/>
            </a:pPr>
            <a:endParaRPr lang="zh-CN" altLang="en-US" sz="1200" dirty="0">
              <a:solidFill>
                <a:prstClr val="black"/>
              </a:solidFill>
              <a:latin typeface="华文楷体"/>
              <a:ea typeface="华文楷体"/>
            </a:endParaRPr>
          </a:p>
        </p:txBody>
      </p:sp>
      <p:sp>
        <p:nvSpPr>
          <p:cNvPr id="6" name="灯片编号占位符 5"/>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F388A9C0-229C-437C-B41C-A936F3AA7177}" type="slidenum">
              <a:rPr lang="zh-CN" altLang="en-US" sz="1200">
                <a:solidFill>
                  <a:prstClr val="black">
                    <a:tint val="75000"/>
                  </a:prstClr>
                </a:solidFill>
                <a:latin typeface="Cambria"/>
                <a:ea typeface="华文楷体"/>
              </a:rPr>
              <a:pPr algn="r" fontAlgn="auto">
                <a:spcBef>
                  <a:spcPts val="0"/>
                </a:spcBef>
                <a:spcAft>
                  <a:spcPts val="0"/>
                </a:spcAft>
                <a:defRPr/>
              </a:pPr>
              <a:t>13</a:t>
            </a:fld>
            <a:endParaRPr lang="zh-CN" altLang="en-US" sz="1200">
              <a:solidFill>
                <a:prstClr val="black">
                  <a:tint val="75000"/>
                </a:prstClr>
              </a:solidFill>
              <a:latin typeface="Cambria"/>
              <a:ea typeface="华文楷体"/>
            </a:endParaRPr>
          </a:p>
        </p:txBody>
      </p:sp>
      <p:sp>
        <p:nvSpPr>
          <p:cNvPr id="10" name="矩形 9"/>
          <p:cNvSpPr/>
          <p:nvPr/>
        </p:nvSpPr>
        <p:spPr>
          <a:xfrm>
            <a:off x="0" y="0"/>
            <a:ext cx="6858000" cy="683568"/>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endParaRPr lang="en-US" altLang="zh-CN" sz="4800" b="1" dirty="0">
              <a:ln w="12700">
                <a:solidFill>
                  <a:srgbClr val="001B36">
                    <a:satMod val="155000"/>
                  </a:srgbClr>
                </a:solidFill>
                <a:prstDash val="solid"/>
              </a:ln>
              <a:solidFill>
                <a:prstClr val="white"/>
              </a:solidFill>
              <a:effectLst>
                <a:outerShdw blurRad="41275" dist="20320" dir="1800000" algn="tl" rotWithShape="0">
                  <a:srgbClr val="000000">
                    <a:alpha val="40000"/>
                  </a:srgbClr>
                </a:outerShdw>
              </a:effectLst>
              <a:latin typeface="华文新魏" pitchFamily="2" charset="-122"/>
              <a:ea typeface="华文新魏" pitchFamily="2" charset="-122"/>
            </a:endParaRPr>
          </a:p>
          <a:p>
            <a:pPr algn="ctr" fontAlgn="auto">
              <a:spcBef>
                <a:spcPts val="0"/>
              </a:spcBef>
              <a:spcAft>
                <a:spcPts val="0"/>
              </a:spcAft>
              <a:defRPr/>
            </a:pPr>
            <a:r>
              <a:rPr lang="zh-CN" altLang="en-US" sz="4800" b="1" dirty="0">
                <a:ln w="12700">
                  <a:solidFill>
                    <a:srgbClr val="001B36">
                      <a:satMod val="155000"/>
                    </a:srgbClr>
                  </a:solidFill>
                  <a:prstDash val="solid"/>
                </a:ln>
                <a:solidFill>
                  <a:prstClr val="white"/>
                </a:solidFill>
                <a:effectLst>
                  <a:outerShdw blurRad="41275" dist="20320" dir="1800000" algn="tl" rotWithShape="0">
                    <a:srgbClr val="000000">
                      <a:alpha val="40000"/>
                    </a:srgbClr>
                  </a:outerShdw>
                </a:effectLst>
                <a:latin typeface="华文新魏" pitchFamily="2" charset="-122"/>
                <a:ea typeface="华文新魏" pitchFamily="2" charset="-122"/>
              </a:rPr>
              <a:t>一、学  会  信  息</a:t>
            </a:r>
          </a:p>
          <a:p>
            <a:pPr algn="ctr" fontAlgn="auto">
              <a:spcBef>
                <a:spcPts val="0"/>
              </a:spcBef>
              <a:spcAft>
                <a:spcPts val="0"/>
              </a:spcAft>
              <a:defRPr/>
            </a:pPr>
            <a:endParaRPr lang="zh-CN" altLang="en-US" sz="5400" b="1" dirty="0">
              <a:ln w="12700">
                <a:solidFill>
                  <a:srgbClr val="001B36">
                    <a:satMod val="155000"/>
                  </a:srgbClr>
                </a:solidFill>
                <a:prstDash val="solid"/>
              </a:ln>
              <a:solidFill>
                <a:prstClr val="white"/>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pic>
        <p:nvPicPr>
          <p:cNvPr id="12294" name="Picture 26" descr="rectangle callout"/>
          <p:cNvPicPr>
            <a:picLocks noChangeAspect="1" noChangeArrowheads="1"/>
          </p:cNvPicPr>
          <p:nvPr/>
        </p:nvPicPr>
        <p:blipFill>
          <a:blip r:embed="rId2" cstate="print"/>
          <a:srcRect t="-2591"/>
          <a:stretch>
            <a:fillRect/>
          </a:stretch>
        </p:blipFill>
        <p:spPr bwMode="auto">
          <a:xfrm>
            <a:off x="214290" y="500034"/>
            <a:ext cx="6337300" cy="8643966"/>
          </a:xfrm>
          <a:prstGeom prst="rect">
            <a:avLst/>
          </a:prstGeom>
          <a:noFill/>
          <a:ln w="9525">
            <a:noFill/>
            <a:miter lim="800000"/>
            <a:headEnd/>
            <a:tailEnd/>
          </a:ln>
        </p:spPr>
      </p:pic>
      <p:sp>
        <p:nvSpPr>
          <p:cNvPr id="2"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r>
              <a:rPr lang="zh-CN" altLang="en-US" sz="1200">
                <a:solidFill>
                  <a:prstClr val="black">
                    <a:tint val="75000"/>
                  </a:prstClr>
                </a:solidFill>
                <a:latin typeface="Cambria"/>
                <a:ea typeface="华文楷体"/>
              </a:rPr>
              <a:t>北京金属学会主办</a:t>
            </a:r>
          </a:p>
        </p:txBody>
      </p:sp>
      <p:sp>
        <p:nvSpPr>
          <p:cNvPr id="11278" name="AutoShape 14"/>
          <p:cNvSpPr>
            <a:spLocks noChangeArrowheads="1"/>
          </p:cNvSpPr>
          <p:nvPr/>
        </p:nvSpPr>
        <p:spPr bwMode="auto">
          <a:xfrm>
            <a:off x="668640" y="745392"/>
            <a:ext cx="5238328" cy="743450"/>
          </a:xfrm>
          <a:prstGeom prst="roundRect">
            <a:avLst>
              <a:gd name="adj" fmla="val 16667"/>
            </a:avLst>
          </a:prstGeom>
          <a:gradFill rotWithShape="1">
            <a:gsLst>
              <a:gs pos="0">
                <a:srgbClr val="35A0B5">
                  <a:alpha val="59000"/>
                </a:srgbClr>
              </a:gs>
              <a:gs pos="100000">
                <a:srgbClr val="35A0B5">
                  <a:gamma/>
                  <a:shade val="71765"/>
                  <a:invGamma/>
                </a:srgbClr>
              </a:gs>
            </a:gsLst>
            <a:lin ang="5400000" scaled="1"/>
          </a:gradFill>
          <a:ln w="9525" algn="ctr">
            <a:solidFill>
              <a:schemeClr val="hlink"/>
            </a:solidFill>
            <a:round/>
            <a:headEnd/>
            <a:tailEnd/>
          </a:ln>
          <a:effectLst>
            <a:outerShdw dist="35921" dir="18900000" algn="ctr" rotWithShape="0">
              <a:schemeClr val="bg2">
                <a:alpha val="50000"/>
              </a:schemeClr>
            </a:outerShdw>
          </a:effectLst>
        </p:spPr>
        <p:txBody>
          <a:bodyPr wrap="none" anchor="ctr"/>
          <a:lstStyle/>
          <a:p>
            <a:pPr algn="ctr">
              <a:lnSpc>
                <a:spcPts val="2400"/>
              </a:lnSpc>
              <a:defRPr/>
            </a:pPr>
            <a:r>
              <a:rPr lang="zh-CN" altLang="en-US" sz="2000" b="1" dirty="0">
                <a:solidFill>
                  <a:schemeClr val="bg1"/>
                </a:solidFill>
              </a:rPr>
              <a:t>与地方金属学会联合举办“</a:t>
            </a:r>
            <a:r>
              <a:rPr lang="en-US" altLang="zh-CN" sz="2000" b="1" dirty="0">
                <a:solidFill>
                  <a:schemeClr val="bg1"/>
                </a:solidFill>
              </a:rPr>
              <a:t>2018</a:t>
            </a:r>
            <a:r>
              <a:rPr lang="zh-CN" altLang="en-US" sz="2000" b="1" dirty="0">
                <a:solidFill>
                  <a:schemeClr val="bg1"/>
                </a:solidFill>
              </a:rPr>
              <a:t>年建设</a:t>
            </a:r>
            <a:r>
              <a:rPr lang="zh-CN" altLang="en-US" sz="2000" b="1" dirty="0" smtClean="0">
                <a:solidFill>
                  <a:schemeClr val="bg1"/>
                </a:solidFill>
              </a:rPr>
              <a:t>城市</a:t>
            </a:r>
            <a:endParaRPr lang="en-US" altLang="zh-CN" sz="2000" b="1" dirty="0" smtClean="0">
              <a:solidFill>
                <a:schemeClr val="bg1"/>
              </a:solidFill>
            </a:endParaRPr>
          </a:p>
          <a:p>
            <a:pPr algn="ctr">
              <a:lnSpc>
                <a:spcPts val="2400"/>
              </a:lnSpc>
              <a:defRPr/>
            </a:pPr>
            <a:r>
              <a:rPr lang="zh-CN" altLang="en-US" sz="2000" b="1" dirty="0" smtClean="0">
                <a:solidFill>
                  <a:schemeClr val="bg1"/>
                </a:solidFill>
              </a:rPr>
              <a:t>绿色</a:t>
            </a:r>
            <a:r>
              <a:rPr lang="zh-CN" altLang="en-US" sz="2000" b="1" dirty="0">
                <a:solidFill>
                  <a:schemeClr val="bg1"/>
                </a:solidFill>
              </a:rPr>
              <a:t>钢</a:t>
            </a:r>
            <a:r>
              <a:rPr lang="zh-CN" altLang="en-US" sz="2000" b="1" dirty="0" smtClean="0">
                <a:solidFill>
                  <a:schemeClr val="bg1"/>
                </a:solidFill>
              </a:rPr>
              <a:t>厂及</a:t>
            </a:r>
            <a:r>
              <a:rPr lang="zh-CN" altLang="en-US" sz="2000" b="1" dirty="0">
                <a:solidFill>
                  <a:schemeClr val="bg1"/>
                </a:solidFill>
              </a:rPr>
              <a:t>钢厂搬迁研讨会”</a:t>
            </a:r>
            <a:endParaRPr lang="zh-CN" altLang="en-US" sz="2800" b="1" dirty="0">
              <a:solidFill>
                <a:schemeClr val="bg1"/>
              </a:solidFill>
              <a:ea typeface="宋体" pitchFamily="2" charset="-122"/>
            </a:endParaRPr>
          </a:p>
        </p:txBody>
      </p:sp>
      <p:sp>
        <p:nvSpPr>
          <p:cNvPr id="12" name="矩形 11"/>
          <p:cNvSpPr/>
          <p:nvPr/>
        </p:nvSpPr>
        <p:spPr>
          <a:xfrm>
            <a:off x="656184" y="1835696"/>
            <a:ext cx="5472608" cy="4247317"/>
          </a:xfrm>
          <a:prstGeom prst="rect">
            <a:avLst/>
          </a:prstGeom>
        </p:spPr>
        <p:txBody>
          <a:bodyPr wrap="square">
            <a:spAutoFit/>
          </a:bodyPr>
          <a:lstStyle/>
          <a:p>
            <a:pPr indent="441325">
              <a:lnSpc>
                <a:spcPct val="150000"/>
              </a:lnSpc>
            </a:pPr>
            <a:r>
              <a:rPr lang="en-US" altLang="zh-CN" dirty="0"/>
              <a:t>2018</a:t>
            </a:r>
            <a:r>
              <a:rPr lang="zh-CN" altLang="en-US" dirty="0"/>
              <a:t>年</a:t>
            </a:r>
            <a:r>
              <a:rPr lang="en-US" altLang="zh-CN" dirty="0"/>
              <a:t>11</a:t>
            </a:r>
            <a:r>
              <a:rPr lang="zh-CN" altLang="en-US" dirty="0"/>
              <a:t>月</a:t>
            </a:r>
            <a:r>
              <a:rPr lang="en-US" altLang="zh-CN" dirty="0"/>
              <a:t>28</a:t>
            </a:r>
            <a:r>
              <a:rPr lang="zh-CN" altLang="en-US" dirty="0"/>
              <a:t>日， “建设城市绿色钢厂及钢厂搬迁研讨会”在重庆圆满结束！本次会议由河北省金属学会、河北省工业和信息化发展研究院联合重庆、四川、北京、山东、山西、江苏、浙江、甘肃、河南省（市）金属学会主办。</a:t>
            </a:r>
          </a:p>
          <a:p>
            <a:pPr indent="441325">
              <a:lnSpc>
                <a:spcPct val="150000"/>
              </a:lnSpc>
            </a:pPr>
            <a:r>
              <a:rPr lang="zh-CN" altLang="en-US" dirty="0"/>
              <a:t> </a:t>
            </a:r>
            <a:r>
              <a:rPr lang="zh-CN" altLang="en-US" dirty="0" smtClean="0"/>
              <a:t>参会</a:t>
            </a:r>
            <a:r>
              <a:rPr lang="zh-CN" altLang="en-US" dirty="0"/>
              <a:t>代表们围绕“绿色发展、产城共融”探讨实现城市发展、生态环境、经济、就业和钢铁企业的多赢，吸取国内外钢铁企业发展过程积累的经验和教训，结合当前钢铁企业的实际情况，积极交流讨论，为全国各地解决城市钢厂问题提供宝贵经验。</a:t>
            </a:r>
          </a:p>
        </p:txBody>
      </p:sp>
      <p:pic>
        <p:nvPicPr>
          <p:cNvPr id="11" name="图片 10"/>
          <p:cNvPicPr/>
          <p:nvPr/>
        </p:nvPicPr>
        <p:blipFill>
          <a:blip r:embed="rId3">
            <a:extLst>
              <a:ext uri="{28A0092B-C50C-407E-A947-70E740481C1C}">
                <a14:useLocalDpi xmlns:a14="http://schemas.microsoft.com/office/drawing/2010/main" xmlns="" val="0"/>
              </a:ext>
            </a:extLst>
          </a:blip>
          <a:stretch>
            <a:fillRect/>
          </a:stretch>
        </p:blipFill>
        <p:spPr>
          <a:xfrm>
            <a:off x="854482" y="6083012"/>
            <a:ext cx="5052486" cy="2143239"/>
          </a:xfrm>
          <a:prstGeom prst="rect">
            <a:avLst/>
          </a:prstGeom>
        </p:spPr>
      </p:pic>
    </p:spTree>
    <p:extLst>
      <p:ext uri="{BB962C8B-B14F-4D97-AF65-F5344CB8AC3E}">
        <p14:creationId xmlns:p14="http://schemas.microsoft.com/office/powerpoint/2010/main" xmlns="" val="3079412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rectangle callout"/>
          <p:cNvPicPr>
            <a:picLocks noChangeAspect="1" noChangeArrowheads="1"/>
          </p:cNvPicPr>
          <p:nvPr/>
        </p:nvPicPr>
        <p:blipFill>
          <a:blip r:embed="rId2" cstate="print"/>
          <a:srcRect t="-2591"/>
          <a:stretch>
            <a:fillRect/>
          </a:stretch>
        </p:blipFill>
        <p:spPr bwMode="auto">
          <a:xfrm>
            <a:off x="214313" y="69850"/>
            <a:ext cx="6408737" cy="9359934"/>
          </a:xfrm>
          <a:prstGeom prst="rect">
            <a:avLst/>
          </a:prstGeom>
          <a:noFill/>
          <a:ln w="9525">
            <a:noFill/>
            <a:miter lim="800000"/>
            <a:headEnd/>
            <a:tailEnd/>
          </a:ln>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C345987B-B6CA-4AF0-99C4-327A6BD1C1BD}" type="datetime1">
              <a:rPr lang="zh-CN" altLang="en-US" sz="1200">
                <a:solidFill>
                  <a:prstClr val="black">
                    <a:tint val="75000"/>
                  </a:prstClr>
                </a:solidFill>
                <a:latin typeface="Cambria"/>
                <a:ea typeface="华文楷体"/>
              </a:rPr>
              <a:pPr fontAlgn="auto">
                <a:spcBef>
                  <a:spcPts val="0"/>
                </a:spcBef>
                <a:spcAft>
                  <a:spcPts val="0"/>
                </a:spcAft>
                <a:defRPr/>
              </a:pPr>
              <a:t>2018/12/12</a:t>
            </a:fld>
            <a:endParaRPr lang="zh-CN" altLang="en-US" sz="1200">
              <a:solidFill>
                <a:prstClr val="black">
                  <a:tint val="75000"/>
                </a:prstClr>
              </a:solidFill>
              <a:latin typeface="Cambria"/>
              <a:ea typeface="华文楷体"/>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r>
              <a:rPr lang="zh-CN" altLang="en-US" sz="1200" dirty="0">
                <a:solidFill>
                  <a:prstClr val="black">
                    <a:tint val="75000"/>
                  </a:prstClr>
                </a:solidFill>
                <a:latin typeface="Cambria"/>
                <a:ea typeface="华文楷体"/>
              </a:rPr>
              <a:t>北京金属学会主办</a:t>
            </a: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C29656F0-2D91-462B-97CB-77352E2D8AE2}" type="slidenum">
              <a:rPr lang="zh-CN" altLang="en-US" sz="1200">
                <a:solidFill>
                  <a:prstClr val="black">
                    <a:tint val="75000"/>
                  </a:prstClr>
                </a:solidFill>
                <a:latin typeface="Cambria"/>
                <a:ea typeface="华文楷体"/>
              </a:rPr>
              <a:pPr algn="r" fontAlgn="auto">
                <a:spcBef>
                  <a:spcPts val="0"/>
                </a:spcBef>
                <a:spcAft>
                  <a:spcPts val="0"/>
                </a:spcAft>
                <a:defRPr/>
              </a:pPr>
              <a:t>14</a:t>
            </a:fld>
            <a:endParaRPr lang="zh-CN" altLang="en-US" sz="1200" dirty="0">
              <a:solidFill>
                <a:prstClr val="black">
                  <a:tint val="75000"/>
                </a:prstClr>
              </a:solidFill>
              <a:latin typeface="Cambria"/>
              <a:ea typeface="华文楷体"/>
            </a:endParaRPr>
          </a:p>
        </p:txBody>
      </p:sp>
      <p:sp>
        <p:nvSpPr>
          <p:cNvPr id="6" name="标题 5"/>
          <p:cNvSpPr txBox="1">
            <a:spLocks/>
          </p:cNvSpPr>
          <p:nvPr/>
        </p:nvSpPr>
        <p:spPr bwMode="auto">
          <a:xfrm>
            <a:off x="0" y="1"/>
            <a:ext cx="6858000" cy="683568"/>
          </a:xfrm>
          <a:prstGeom prst="rect">
            <a:avLst/>
          </a:prstGeom>
          <a:ln w="12700" cap="flat" cmpd="sng" algn="ctr">
            <a:solidFill>
              <a:schemeClr val="bg2">
                <a:lumMod val="90000"/>
              </a:schemeClr>
            </a:solidFill>
            <a:prstDash val="solid"/>
            <a:miter lim="800000"/>
            <a:headEnd/>
            <a:tailEnd/>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eaLnBrk="0" fontAlgn="auto" hangingPunct="0">
              <a:spcBef>
                <a:spcPts val="0"/>
              </a:spcBef>
              <a:spcAft>
                <a:spcPts val="0"/>
              </a:spcAft>
              <a:defRPr/>
            </a:pPr>
            <a:r>
              <a:rPr lang="zh-CN" altLang="en-US" sz="4800" b="1">
                <a:ln w="12700">
                  <a:solidFill>
                    <a:srgbClr val="001B36">
                      <a:satMod val="155000"/>
                    </a:srgbClr>
                  </a:solidFill>
                  <a:prstDash val="solid"/>
                </a:ln>
                <a:solidFill>
                  <a:prstClr val="white"/>
                </a:solidFill>
                <a:effectLst>
                  <a:outerShdw blurRad="41275" dist="20320" dir="1800000" algn="tl" rotWithShape="0">
                    <a:srgbClr val="000000">
                      <a:alpha val="40000"/>
                    </a:srgbClr>
                  </a:outerShdw>
                </a:effectLst>
                <a:latin typeface="华文新魏" pitchFamily="2" charset="-122"/>
                <a:ea typeface="华文新魏" pitchFamily="2" charset="-122"/>
              </a:rPr>
              <a:t>二、综  合  报  道</a:t>
            </a:r>
            <a:endParaRPr lang="zh-CN" altLang="en-US" sz="4800" b="1" dirty="0">
              <a:ln w="12700">
                <a:solidFill>
                  <a:srgbClr val="001B36">
                    <a:satMod val="155000"/>
                  </a:srgbClr>
                </a:solidFill>
                <a:prstDash val="solid"/>
              </a:ln>
              <a:solidFill>
                <a:prstClr val="white"/>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sp>
        <p:nvSpPr>
          <p:cNvPr id="17427" name="AutoShape 19"/>
          <p:cNvSpPr>
            <a:spLocks noChangeArrowheads="1"/>
          </p:cNvSpPr>
          <p:nvPr/>
        </p:nvSpPr>
        <p:spPr bwMode="auto">
          <a:xfrm>
            <a:off x="692696" y="827584"/>
            <a:ext cx="5544616" cy="714380"/>
          </a:xfrm>
          <a:prstGeom prst="roundRect">
            <a:avLst>
              <a:gd name="adj" fmla="val 16667"/>
            </a:avLst>
          </a:prstGeom>
          <a:gradFill rotWithShape="1">
            <a:gsLst>
              <a:gs pos="0">
                <a:srgbClr val="8BBC00">
                  <a:alpha val="59000"/>
                </a:srgbClr>
              </a:gs>
              <a:gs pos="100000">
                <a:srgbClr val="8BBC00">
                  <a:gamma/>
                  <a:shade val="76078"/>
                  <a:invGamma/>
                </a:srgbClr>
              </a:gs>
            </a:gsLst>
            <a:lin ang="5400000" scaled="1"/>
          </a:gradFill>
          <a:ln w="9525">
            <a:solidFill>
              <a:srgbClr val="669900"/>
            </a:solidFill>
            <a:round/>
            <a:headEnd/>
            <a:tailEnd/>
          </a:ln>
          <a:effectLst>
            <a:outerShdw dist="35921" dir="18900000" algn="ctr" rotWithShape="0">
              <a:schemeClr val="bg2">
                <a:alpha val="50000"/>
              </a:schemeClr>
            </a:outerShdw>
          </a:effectLst>
        </p:spPr>
        <p:txBody>
          <a:bodyPr wrap="none" anchor="ctr"/>
          <a:lstStyle/>
          <a:p>
            <a:pPr algn="ctr">
              <a:defRPr/>
            </a:pPr>
            <a:r>
              <a:rPr lang="zh-CN" altLang="en-US" sz="2000" b="1" dirty="0">
                <a:solidFill>
                  <a:schemeClr val="bg1"/>
                </a:solidFill>
              </a:rPr>
              <a:t>先进钢铁材料首次被列入新材料产业目录</a:t>
            </a:r>
            <a:endParaRPr lang="zh-CN" altLang="en-US" sz="2000" b="1" dirty="0">
              <a:solidFill>
                <a:schemeClr val="bg1"/>
              </a:solidFill>
              <a:ea typeface="宋体" pitchFamily="2" charset="-122"/>
            </a:endParaRPr>
          </a:p>
        </p:txBody>
      </p:sp>
      <p:sp>
        <p:nvSpPr>
          <p:cNvPr id="10" name="矩形 9"/>
          <p:cNvSpPr/>
          <p:nvPr/>
        </p:nvSpPr>
        <p:spPr>
          <a:xfrm>
            <a:off x="702568" y="3687500"/>
            <a:ext cx="5544616" cy="4516621"/>
          </a:xfrm>
          <a:prstGeom prst="rect">
            <a:avLst/>
          </a:prstGeom>
        </p:spPr>
        <p:txBody>
          <a:bodyPr wrap="square">
            <a:spAutoFit/>
          </a:bodyPr>
          <a:lstStyle/>
          <a:p>
            <a:pPr>
              <a:lnSpc>
                <a:spcPts val="2300"/>
              </a:lnSpc>
            </a:pPr>
            <a:r>
              <a:rPr lang="zh-CN" altLang="en-US" sz="1400" dirty="0" smtClean="0"/>
              <a:t>入</a:t>
            </a:r>
            <a:r>
              <a:rPr lang="zh-CN" altLang="en-US" sz="1400" dirty="0"/>
              <a:t>新材料产业目录。这标志着着新材料产业统计体系基本形成。</a:t>
            </a:r>
          </a:p>
          <a:p>
            <a:pPr indent="457200">
              <a:lnSpc>
                <a:spcPts val="2300"/>
              </a:lnSpc>
            </a:pPr>
            <a:r>
              <a:rPr lang="en-US" altLang="zh-CN" sz="1400" dirty="0"/>
              <a:t>2018</a:t>
            </a:r>
            <a:r>
              <a:rPr lang="zh-CN" altLang="en-US" sz="1400" dirty="0"/>
              <a:t>年版</a:t>
            </a:r>
            <a:r>
              <a:rPr lang="en-US" altLang="zh-CN" sz="1400" dirty="0"/>
              <a:t>《</a:t>
            </a:r>
            <a:r>
              <a:rPr lang="zh-CN" altLang="en-US" sz="1400" dirty="0"/>
              <a:t>产业分类</a:t>
            </a:r>
            <a:r>
              <a:rPr lang="en-US" altLang="zh-CN" sz="1400" dirty="0"/>
              <a:t>》</a:t>
            </a:r>
            <a:r>
              <a:rPr lang="zh-CN" altLang="en-US" sz="1400" dirty="0"/>
              <a:t>新材料产业目录包括先进钢铁材料、先进有色金属材料、先进石化化工新材料、先进无机非金属材料、高性能纤维及制品和复合材料、前沿新材料、新材料相关服务等</a:t>
            </a:r>
            <a:r>
              <a:rPr lang="en-US" altLang="zh-CN" sz="1400" dirty="0"/>
              <a:t>7</a:t>
            </a:r>
            <a:r>
              <a:rPr lang="zh-CN" altLang="en-US" sz="1400" dirty="0"/>
              <a:t>大领域，涵盖高性能轴承用钢加工、高技术船舶用钢加工、高强度汽车用冷轧板加工、新型铝合金制造、金属增材制造专用材料制造、新材料研发与设计服务等</a:t>
            </a:r>
            <a:r>
              <a:rPr lang="en-US" altLang="zh-CN" sz="1400" dirty="0"/>
              <a:t>166</a:t>
            </a:r>
            <a:r>
              <a:rPr lang="zh-CN" altLang="en-US" sz="1400" dirty="0"/>
              <a:t>个子类，其中新增类别达到</a:t>
            </a:r>
            <a:r>
              <a:rPr lang="en-US" altLang="zh-CN" sz="1400" dirty="0"/>
              <a:t>135</a:t>
            </a:r>
            <a:r>
              <a:rPr lang="zh-CN" altLang="en-US" sz="1400" dirty="0"/>
              <a:t>个。</a:t>
            </a:r>
          </a:p>
          <a:p>
            <a:pPr indent="457200">
              <a:lnSpc>
                <a:spcPts val="2300"/>
              </a:lnSpc>
            </a:pPr>
            <a:r>
              <a:rPr lang="zh-CN" altLang="en-US" sz="1400" dirty="0"/>
              <a:t>据了解，</a:t>
            </a:r>
            <a:r>
              <a:rPr lang="en-US" altLang="zh-CN" sz="1400" dirty="0"/>
              <a:t>2018</a:t>
            </a:r>
            <a:r>
              <a:rPr lang="zh-CN" altLang="en-US" sz="1400" dirty="0"/>
              <a:t>年版</a:t>
            </a:r>
            <a:r>
              <a:rPr lang="en-US" altLang="zh-CN" sz="1400" dirty="0"/>
              <a:t>《</a:t>
            </a:r>
            <a:r>
              <a:rPr lang="zh-CN" altLang="en-US" sz="1400" dirty="0"/>
              <a:t>产业分类</a:t>
            </a:r>
            <a:r>
              <a:rPr lang="en-US" altLang="zh-CN" sz="1400" dirty="0"/>
              <a:t>》</a:t>
            </a:r>
            <a:r>
              <a:rPr lang="zh-CN" altLang="en-US" sz="1400" dirty="0"/>
              <a:t>的出台，旨在准确反映“十三五”国家战略性新兴产业发展规划情况，满足统计上测算战略性新兴产业发展规模、结构和速度的需要。</a:t>
            </a:r>
            <a:r>
              <a:rPr lang="en-US" altLang="zh-CN" sz="1400" dirty="0"/>
              <a:t>2018</a:t>
            </a:r>
            <a:r>
              <a:rPr lang="zh-CN" altLang="en-US" sz="1400" dirty="0"/>
              <a:t>年版</a:t>
            </a:r>
            <a:r>
              <a:rPr lang="en-US" altLang="zh-CN" sz="1400" dirty="0"/>
              <a:t>《</a:t>
            </a:r>
            <a:r>
              <a:rPr lang="zh-CN" altLang="en-US" sz="1400" dirty="0"/>
              <a:t>产业分类</a:t>
            </a:r>
            <a:r>
              <a:rPr lang="en-US" altLang="zh-CN" sz="1400" dirty="0"/>
              <a:t>》</a:t>
            </a:r>
            <a:r>
              <a:rPr lang="zh-CN" altLang="en-US" sz="1400" dirty="0"/>
              <a:t>规定的战略性新兴产业是以重大技术突破和重大发展需求为基础，对经济社会全局和长远发展具有重大引领带动作用，知识技术密集、物质资源消耗少、成长潜力大、综合效益好的产业，主要包括新一代信息技术产业、高端装备制造产业、新材料产业、生物产业、新能源汽车产业、新能源产业、节能环保产业、数字创意产业、相关服务业等</a:t>
            </a:r>
            <a:r>
              <a:rPr lang="en-US" altLang="zh-CN" sz="1400" dirty="0"/>
              <a:t>9</a:t>
            </a:r>
            <a:r>
              <a:rPr lang="zh-CN" altLang="en-US" sz="1400" dirty="0"/>
              <a:t>大领域。</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2480" y="1763688"/>
            <a:ext cx="2682396" cy="18777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矩形 1"/>
          <p:cNvSpPr/>
          <p:nvPr/>
        </p:nvSpPr>
        <p:spPr>
          <a:xfrm>
            <a:off x="3515866" y="1671533"/>
            <a:ext cx="2798068" cy="2062103"/>
          </a:xfrm>
          <a:prstGeom prst="rect">
            <a:avLst/>
          </a:prstGeom>
        </p:spPr>
        <p:txBody>
          <a:bodyPr wrap="square">
            <a:spAutoFit/>
          </a:bodyPr>
          <a:lstStyle/>
          <a:p>
            <a:pPr indent="365125"/>
            <a:r>
              <a:rPr lang="en-US" altLang="zh-CN" sz="1600" dirty="0"/>
              <a:t>11</a:t>
            </a:r>
            <a:r>
              <a:rPr lang="zh-CN" altLang="en-US" sz="1600" dirty="0"/>
              <a:t>月</a:t>
            </a:r>
            <a:r>
              <a:rPr lang="en-US" altLang="zh-CN" sz="1600" dirty="0"/>
              <a:t>26</a:t>
            </a:r>
            <a:r>
              <a:rPr lang="zh-CN" altLang="en-US" sz="1600" dirty="0"/>
              <a:t>日，国家统计局公布</a:t>
            </a:r>
            <a:r>
              <a:rPr lang="en-US" altLang="zh-CN" sz="1600" dirty="0"/>
              <a:t>《</a:t>
            </a:r>
            <a:r>
              <a:rPr lang="zh-CN" altLang="en-US" sz="1600" dirty="0"/>
              <a:t>战略性新兴产业分类（</a:t>
            </a:r>
            <a:r>
              <a:rPr lang="en-US" altLang="zh-CN" sz="1600" dirty="0"/>
              <a:t>2018</a:t>
            </a:r>
            <a:r>
              <a:rPr lang="zh-CN" altLang="en-US" sz="1600" dirty="0"/>
              <a:t>）</a:t>
            </a:r>
            <a:r>
              <a:rPr lang="en-US" altLang="zh-CN" sz="1600" dirty="0"/>
              <a:t>》</a:t>
            </a:r>
            <a:r>
              <a:rPr lang="zh-CN" altLang="en-US" sz="1600" dirty="0"/>
              <a:t>（国家统计局令第</a:t>
            </a:r>
            <a:r>
              <a:rPr lang="en-US" altLang="zh-CN" sz="1600" dirty="0"/>
              <a:t>23</a:t>
            </a:r>
            <a:r>
              <a:rPr lang="zh-CN" altLang="en-US" sz="1600" dirty="0"/>
              <a:t>号）（以下简称“</a:t>
            </a:r>
            <a:r>
              <a:rPr lang="en-US" altLang="zh-CN" sz="1600" dirty="0"/>
              <a:t>2018</a:t>
            </a:r>
            <a:r>
              <a:rPr lang="zh-CN" altLang="en-US" sz="1600" dirty="0"/>
              <a:t>年版</a:t>
            </a:r>
            <a:r>
              <a:rPr lang="en-US" altLang="zh-CN" sz="1600" dirty="0"/>
              <a:t>《</a:t>
            </a:r>
            <a:r>
              <a:rPr lang="zh-CN" altLang="en-US" sz="1600" dirty="0"/>
              <a:t>产业分类</a:t>
            </a:r>
            <a:r>
              <a:rPr lang="en-US" altLang="zh-CN" sz="1600" dirty="0"/>
              <a:t>》”</a:t>
            </a:r>
            <a:r>
              <a:rPr lang="zh-CN" altLang="en-US" sz="1600" dirty="0"/>
              <a:t>）。</a:t>
            </a:r>
            <a:r>
              <a:rPr lang="en-US" altLang="zh-CN" sz="1600" dirty="0"/>
              <a:t>2018</a:t>
            </a:r>
            <a:r>
              <a:rPr lang="zh-CN" altLang="en-US" sz="1600" dirty="0"/>
              <a:t>年版</a:t>
            </a:r>
            <a:r>
              <a:rPr lang="en-US" altLang="zh-CN" sz="1600" dirty="0"/>
              <a:t>《</a:t>
            </a:r>
            <a:r>
              <a:rPr lang="zh-CN" altLang="en-US" sz="1600" dirty="0"/>
              <a:t>产业分类</a:t>
            </a:r>
            <a:r>
              <a:rPr lang="en-US" altLang="zh-CN" sz="1600" dirty="0"/>
              <a:t>》</a:t>
            </a:r>
            <a:r>
              <a:rPr lang="zh-CN" altLang="en-US" sz="1600" dirty="0"/>
              <a:t>对新材料产业目录做了细化完善，并首次</a:t>
            </a:r>
            <a:r>
              <a:rPr lang="zh-CN" altLang="en-US" sz="1600" dirty="0" smtClean="0"/>
              <a:t>将</a:t>
            </a:r>
            <a:r>
              <a:rPr lang="en-US" altLang="zh-CN" sz="1600" dirty="0"/>
              <a:t>39</a:t>
            </a:r>
            <a:r>
              <a:rPr lang="zh-CN" altLang="en-US" sz="1600" dirty="0"/>
              <a:t>类先进</a:t>
            </a:r>
            <a:r>
              <a:rPr lang="zh-CN" altLang="en-US" sz="1600" dirty="0" smtClean="0"/>
              <a:t>钢铁材料</a:t>
            </a:r>
            <a:r>
              <a:rPr lang="zh-CN" altLang="en-US" sz="1600" dirty="0"/>
              <a:t>列</a:t>
            </a:r>
          </a:p>
        </p:txBody>
      </p:sp>
    </p:spTree>
    <p:extLst>
      <p:ext uri="{BB962C8B-B14F-4D97-AF65-F5344CB8AC3E}">
        <p14:creationId xmlns:p14="http://schemas.microsoft.com/office/powerpoint/2010/main" xmlns="" val="343201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rectangle callout"/>
          <p:cNvPicPr>
            <a:picLocks noChangeAspect="1" noChangeArrowheads="1"/>
          </p:cNvPicPr>
          <p:nvPr/>
        </p:nvPicPr>
        <p:blipFill>
          <a:blip r:embed="rId2" cstate="print"/>
          <a:srcRect t="-2591"/>
          <a:stretch>
            <a:fillRect/>
          </a:stretch>
        </p:blipFill>
        <p:spPr bwMode="auto">
          <a:xfrm>
            <a:off x="214313" y="69850"/>
            <a:ext cx="6408737" cy="9359934"/>
          </a:xfrm>
          <a:prstGeom prst="rect">
            <a:avLst/>
          </a:prstGeom>
          <a:noFill/>
          <a:ln w="9525">
            <a:noFill/>
            <a:miter lim="800000"/>
            <a:headEnd/>
            <a:tailEnd/>
          </a:ln>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C345987B-B6CA-4AF0-99C4-327A6BD1C1BD}" type="datetime1">
              <a:rPr lang="zh-CN" altLang="en-US" sz="1200">
                <a:solidFill>
                  <a:prstClr val="black">
                    <a:tint val="75000"/>
                  </a:prstClr>
                </a:solidFill>
                <a:latin typeface="Cambria"/>
                <a:ea typeface="华文楷体"/>
              </a:rPr>
              <a:pPr fontAlgn="auto">
                <a:spcBef>
                  <a:spcPts val="0"/>
                </a:spcBef>
                <a:spcAft>
                  <a:spcPts val="0"/>
                </a:spcAft>
                <a:defRPr/>
              </a:pPr>
              <a:t>2018/12/12</a:t>
            </a:fld>
            <a:endParaRPr lang="zh-CN" altLang="en-US" sz="1200">
              <a:solidFill>
                <a:prstClr val="black">
                  <a:tint val="75000"/>
                </a:prstClr>
              </a:solidFill>
              <a:latin typeface="Cambria"/>
              <a:ea typeface="华文楷体"/>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r>
              <a:rPr lang="zh-CN" altLang="en-US" sz="1200" dirty="0">
                <a:solidFill>
                  <a:prstClr val="black">
                    <a:tint val="75000"/>
                  </a:prstClr>
                </a:solidFill>
                <a:latin typeface="Cambria"/>
                <a:ea typeface="华文楷体"/>
              </a:rPr>
              <a:t>北京金属学会主办</a:t>
            </a: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C29656F0-2D91-462B-97CB-77352E2D8AE2}" type="slidenum">
              <a:rPr lang="zh-CN" altLang="en-US" sz="1200">
                <a:solidFill>
                  <a:prstClr val="black">
                    <a:tint val="75000"/>
                  </a:prstClr>
                </a:solidFill>
                <a:latin typeface="Cambria"/>
                <a:ea typeface="华文楷体"/>
              </a:rPr>
              <a:pPr algn="r" fontAlgn="auto">
                <a:spcBef>
                  <a:spcPts val="0"/>
                </a:spcBef>
                <a:spcAft>
                  <a:spcPts val="0"/>
                </a:spcAft>
                <a:defRPr/>
              </a:pPr>
              <a:t>15</a:t>
            </a:fld>
            <a:endParaRPr lang="zh-CN" altLang="en-US" sz="1200" dirty="0">
              <a:solidFill>
                <a:prstClr val="black">
                  <a:tint val="75000"/>
                </a:prstClr>
              </a:solidFill>
              <a:latin typeface="Cambria"/>
              <a:ea typeface="华文楷体"/>
            </a:endParaRPr>
          </a:p>
        </p:txBody>
      </p:sp>
      <p:sp>
        <p:nvSpPr>
          <p:cNvPr id="6" name="标题 5"/>
          <p:cNvSpPr txBox="1">
            <a:spLocks/>
          </p:cNvSpPr>
          <p:nvPr/>
        </p:nvSpPr>
        <p:spPr bwMode="auto">
          <a:xfrm>
            <a:off x="0" y="1"/>
            <a:ext cx="6858000" cy="683568"/>
          </a:xfrm>
          <a:prstGeom prst="rect">
            <a:avLst/>
          </a:prstGeom>
          <a:ln w="12700" cap="flat" cmpd="sng" algn="ctr">
            <a:solidFill>
              <a:schemeClr val="bg2">
                <a:lumMod val="90000"/>
              </a:schemeClr>
            </a:solidFill>
            <a:prstDash val="solid"/>
            <a:miter lim="800000"/>
            <a:headEnd/>
            <a:tailEnd/>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eaLnBrk="0" fontAlgn="auto" hangingPunct="0">
              <a:spcBef>
                <a:spcPts val="0"/>
              </a:spcBef>
              <a:spcAft>
                <a:spcPts val="0"/>
              </a:spcAft>
              <a:defRPr/>
            </a:pPr>
            <a:r>
              <a:rPr lang="zh-CN" altLang="en-US" sz="4800" b="1">
                <a:ln w="12700">
                  <a:solidFill>
                    <a:srgbClr val="001B36">
                      <a:satMod val="155000"/>
                    </a:srgbClr>
                  </a:solidFill>
                  <a:prstDash val="solid"/>
                </a:ln>
                <a:solidFill>
                  <a:prstClr val="white"/>
                </a:solidFill>
                <a:effectLst>
                  <a:outerShdw blurRad="41275" dist="20320" dir="1800000" algn="tl" rotWithShape="0">
                    <a:srgbClr val="000000">
                      <a:alpha val="40000"/>
                    </a:srgbClr>
                  </a:outerShdw>
                </a:effectLst>
                <a:latin typeface="华文新魏" pitchFamily="2" charset="-122"/>
                <a:ea typeface="华文新魏" pitchFamily="2" charset="-122"/>
              </a:rPr>
              <a:t>二、综  合  报  道</a:t>
            </a:r>
            <a:endParaRPr lang="zh-CN" altLang="en-US" sz="4800" b="1" dirty="0">
              <a:ln w="12700">
                <a:solidFill>
                  <a:srgbClr val="001B36">
                    <a:satMod val="155000"/>
                  </a:srgbClr>
                </a:solidFill>
                <a:prstDash val="solid"/>
              </a:ln>
              <a:solidFill>
                <a:prstClr val="white"/>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sp>
        <p:nvSpPr>
          <p:cNvPr id="17427" name="AutoShape 19"/>
          <p:cNvSpPr>
            <a:spLocks noChangeArrowheads="1"/>
          </p:cNvSpPr>
          <p:nvPr/>
        </p:nvSpPr>
        <p:spPr bwMode="auto">
          <a:xfrm>
            <a:off x="692696" y="827584"/>
            <a:ext cx="5544616" cy="714380"/>
          </a:xfrm>
          <a:prstGeom prst="roundRect">
            <a:avLst>
              <a:gd name="adj" fmla="val 16667"/>
            </a:avLst>
          </a:prstGeom>
          <a:gradFill rotWithShape="1">
            <a:gsLst>
              <a:gs pos="0">
                <a:srgbClr val="8BBC00">
                  <a:alpha val="59000"/>
                </a:srgbClr>
              </a:gs>
              <a:gs pos="100000">
                <a:srgbClr val="8BBC00">
                  <a:gamma/>
                  <a:shade val="76078"/>
                  <a:invGamma/>
                </a:srgbClr>
              </a:gs>
            </a:gsLst>
            <a:lin ang="5400000" scaled="1"/>
          </a:gradFill>
          <a:ln w="9525">
            <a:solidFill>
              <a:srgbClr val="669900"/>
            </a:solidFill>
            <a:round/>
            <a:headEnd/>
            <a:tailEnd/>
          </a:ln>
          <a:effectLst>
            <a:outerShdw dist="35921" dir="18900000" algn="ctr" rotWithShape="0">
              <a:schemeClr val="bg2">
                <a:alpha val="50000"/>
              </a:schemeClr>
            </a:outerShdw>
          </a:effectLst>
        </p:spPr>
        <p:txBody>
          <a:bodyPr wrap="none" anchor="ctr"/>
          <a:lstStyle/>
          <a:p>
            <a:pPr algn="ctr">
              <a:defRPr/>
            </a:pPr>
            <a:r>
              <a:rPr lang="zh-CN" altLang="en-US" sz="2000" b="1" dirty="0">
                <a:solidFill>
                  <a:schemeClr val="bg1"/>
                </a:solidFill>
              </a:rPr>
              <a:t>工信部发布</a:t>
            </a:r>
            <a:r>
              <a:rPr lang="en-US" altLang="zh-CN" sz="2000" b="1" dirty="0">
                <a:solidFill>
                  <a:schemeClr val="bg1"/>
                </a:solidFill>
              </a:rPr>
              <a:t>《</a:t>
            </a:r>
            <a:r>
              <a:rPr lang="zh-CN" altLang="en-US" sz="2000" b="1" dirty="0">
                <a:solidFill>
                  <a:schemeClr val="bg1"/>
                </a:solidFill>
              </a:rPr>
              <a:t>产业转移指导目录（</a:t>
            </a:r>
            <a:r>
              <a:rPr lang="en-US" altLang="zh-CN" sz="2000" b="1" dirty="0">
                <a:solidFill>
                  <a:schemeClr val="bg1"/>
                </a:solidFill>
              </a:rPr>
              <a:t>2018 </a:t>
            </a:r>
            <a:r>
              <a:rPr lang="zh-CN" altLang="en-US" sz="2000" b="1" dirty="0">
                <a:solidFill>
                  <a:schemeClr val="bg1"/>
                </a:solidFill>
              </a:rPr>
              <a:t>年本）</a:t>
            </a:r>
            <a:r>
              <a:rPr lang="en-US" altLang="zh-CN" sz="2000" b="1" dirty="0">
                <a:solidFill>
                  <a:schemeClr val="bg1"/>
                </a:solidFill>
              </a:rPr>
              <a:t>》</a:t>
            </a:r>
            <a:endParaRPr lang="zh-CN" altLang="en-US" sz="2000" b="1" dirty="0">
              <a:solidFill>
                <a:schemeClr val="bg1"/>
              </a:solidFill>
              <a:ea typeface="宋体" pitchFamily="2" charset="-122"/>
            </a:endParaRPr>
          </a:p>
        </p:txBody>
      </p:sp>
      <p:sp>
        <p:nvSpPr>
          <p:cNvPr id="11" name="矩形 10"/>
          <p:cNvSpPr/>
          <p:nvPr/>
        </p:nvSpPr>
        <p:spPr>
          <a:xfrm>
            <a:off x="696848" y="1735356"/>
            <a:ext cx="5544616" cy="6740307"/>
          </a:xfrm>
          <a:prstGeom prst="rect">
            <a:avLst/>
          </a:prstGeom>
        </p:spPr>
        <p:txBody>
          <a:bodyPr wrap="square">
            <a:spAutoFit/>
          </a:bodyPr>
          <a:lstStyle/>
          <a:p>
            <a:pPr indent="441325">
              <a:lnSpc>
                <a:spcPct val="150000"/>
              </a:lnSpc>
            </a:pPr>
            <a:r>
              <a:rPr lang="zh-CN" altLang="en-US" dirty="0"/>
              <a:t>为贯彻落实党中央、国务院的决策部署，推动新时代我国经济高质量发展与区域协调发展，根据国家“十三五”规划纲要、</a:t>
            </a:r>
            <a:r>
              <a:rPr lang="en-US" altLang="zh-CN" dirty="0"/>
              <a:t>《</a:t>
            </a:r>
            <a:r>
              <a:rPr lang="zh-CN" altLang="en-US" dirty="0"/>
              <a:t>全国国土规划纲要（</a:t>
            </a:r>
            <a:r>
              <a:rPr lang="en-US" altLang="zh-CN" dirty="0"/>
              <a:t>2016—2030 </a:t>
            </a:r>
            <a:r>
              <a:rPr lang="zh-CN" altLang="en-US" dirty="0"/>
              <a:t>年）</a:t>
            </a:r>
            <a:r>
              <a:rPr lang="en-US" altLang="zh-CN" dirty="0"/>
              <a:t>》</a:t>
            </a:r>
            <a:r>
              <a:rPr lang="zh-CN" altLang="en-US" dirty="0"/>
              <a:t>以及国家有关行业规划和区域政策文件，工业和信息化部对</a:t>
            </a:r>
            <a:r>
              <a:rPr lang="en-US" altLang="zh-CN" dirty="0"/>
              <a:t>《</a:t>
            </a:r>
            <a:r>
              <a:rPr lang="zh-CN" altLang="en-US" dirty="0"/>
              <a:t>产业转移指导目录（</a:t>
            </a:r>
            <a:r>
              <a:rPr lang="en-US" altLang="zh-CN" dirty="0"/>
              <a:t>2012 </a:t>
            </a:r>
            <a:r>
              <a:rPr lang="zh-CN" altLang="en-US" dirty="0"/>
              <a:t>年本）</a:t>
            </a:r>
            <a:r>
              <a:rPr lang="en-US" altLang="zh-CN" dirty="0"/>
              <a:t>》</a:t>
            </a:r>
            <a:r>
              <a:rPr lang="zh-CN" altLang="en-US" dirty="0"/>
              <a:t>进行了修订，形成</a:t>
            </a:r>
            <a:r>
              <a:rPr lang="en-US" altLang="zh-CN" dirty="0"/>
              <a:t>《</a:t>
            </a:r>
            <a:r>
              <a:rPr lang="zh-CN" altLang="en-US" dirty="0"/>
              <a:t>产业转移指导目录（</a:t>
            </a:r>
            <a:r>
              <a:rPr lang="en-US" altLang="zh-CN" dirty="0"/>
              <a:t>2018 </a:t>
            </a:r>
            <a:r>
              <a:rPr lang="zh-CN" altLang="en-US" dirty="0"/>
              <a:t>年本）</a:t>
            </a:r>
            <a:r>
              <a:rPr lang="en-US" altLang="zh-CN" dirty="0"/>
              <a:t>》</a:t>
            </a:r>
            <a:r>
              <a:rPr lang="zh-CN" altLang="en-US" dirty="0"/>
              <a:t>（以下简称</a:t>
            </a:r>
            <a:r>
              <a:rPr lang="en-US" altLang="zh-CN" dirty="0"/>
              <a:t>《</a:t>
            </a:r>
            <a:r>
              <a:rPr lang="zh-CN" altLang="en-US" dirty="0"/>
              <a:t>转移目录</a:t>
            </a:r>
            <a:r>
              <a:rPr lang="en-US" altLang="zh-CN" dirty="0"/>
              <a:t>》</a:t>
            </a:r>
            <a:r>
              <a:rPr lang="zh-CN" altLang="en-US" dirty="0"/>
              <a:t>）。</a:t>
            </a:r>
          </a:p>
          <a:p>
            <a:pPr indent="441325">
              <a:lnSpc>
                <a:spcPct val="150000"/>
              </a:lnSpc>
            </a:pPr>
            <a:r>
              <a:rPr lang="en-US" altLang="zh-CN" dirty="0"/>
              <a:t>2018 </a:t>
            </a:r>
            <a:r>
              <a:rPr lang="zh-CN" altLang="en-US" dirty="0"/>
              <a:t>年本目录与</a:t>
            </a:r>
            <a:r>
              <a:rPr lang="en-US" altLang="zh-CN" dirty="0"/>
              <a:t>2012 </a:t>
            </a:r>
            <a:r>
              <a:rPr lang="zh-CN" altLang="en-US" dirty="0"/>
              <a:t>年本的差别主要体现在：一是增加了新兴产业门类。</a:t>
            </a:r>
            <a:r>
              <a:rPr lang="en-US" altLang="zh-CN" dirty="0"/>
              <a:t>2018 </a:t>
            </a:r>
            <a:r>
              <a:rPr lang="zh-CN" altLang="en-US" dirty="0"/>
              <a:t>年本在原有</a:t>
            </a:r>
            <a:r>
              <a:rPr lang="en-US" altLang="zh-CN" dirty="0"/>
              <a:t>15 </a:t>
            </a:r>
            <a:r>
              <a:rPr lang="zh-CN" altLang="en-US" dirty="0"/>
              <a:t>个行业的基础上增加了新材料、新能源、智能制造装备和节能环保等</a:t>
            </a:r>
            <a:r>
              <a:rPr lang="en-US" altLang="zh-CN" dirty="0"/>
              <a:t>4 </a:t>
            </a:r>
            <a:r>
              <a:rPr lang="zh-CN" altLang="en-US" dirty="0"/>
              <a:t>个行业。二是明确了产业转移的载体。针对优先承接发展产业中的每个条目增加了承接地。三是提出了引导优化调整的产业。全面权衡各地土地资源、环境容量、市场潜力等因素，对现有存量产业提出需要引导调整退出的导向，对未来不宜再承接的产业予以明示。</a:t>
            </a:r>
          </a:p>
        </p:txBody>
      </p:sp>
    </p:spTree>
    <p:extLst>
      <p:ext uri="{BB962C8B-B14F-4D97-AF65-F5344CB8AC3E}">
        <p14:creationId xmlns:p14="http://schemas.microsoft.com/office/powerpoint/2010/main" xmlns="" val="343201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rectangle callout"/>
          <p:cNvPicPr>
            <a:picLocks noChangeAspect="1" noChangeArrowheads="1"/>
          </p:cNvPicPr>
          <p:nvPr/>
        </p:nvPicPr>
        <p:blipFill>
          <a:blip r:embed="rId2" cstate="print"/>
          <a:srcRect t="-2591"/>
          <a:stretch>
            <a:fillRect/>
          </a:stretch>
        </p:blipFill>
        <p:spPr bwMode="auto">
          <a:xfrm>
            <a:off x="269704" y="210946"/>
            <a:ext cx="6239616" cy="8993201"/>
          </a:xfrm>
          <a:prstGeom prst="rect">
            <a:avLst/>
          </a:prstGeom>
          <a:noFill/>
          <a:ln w="9525">
            <a:noFill/>
            <a:miter lim="800000"/>
            <a:headEnd/>
            <a:tailEnd/>
          </a:ln>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14561429-1C67-4807-A355-1D6AECE108FB}"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r>
              <a:rPr lang="zh-CN" altLang="en-US" sz="1200" dirty="0">
                <a:solidFill>
                  <a:schemeClr val="tx1">
                    <a:tint val="75000"/>
                  </a:schemeClr>
                </a:solidFill>
                <a:latin typeface="+mn-lt"/>
                <a:ea typeface="+mn-ea"/>
              </a:rPr>
              <a:t>北京金属学会主办</a:t>
            </a: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B3695030-FA7C-4B53-BAA4-78227436FAA5}" type="slidenum">
              <a:rPr lang="zh-CN" altLang="en-US" sz="1200">
                <a:solidFill>
                  <a:schemeClr val="tx1">
                    <a:tint val="75000"/>
                  </a:schemeClr>
                </a:solidFill>
                <a:latin typeface="+mn-lt"/>
                <a:ea typeface="+mn-ea"/>
              </a:rPr>
              <a:pPr algn="r" fontAlgn="auto">
                <a:spcBef>
                  <a:spcPts val="0"/>
                </a:spcBef>
                <a:spcAft>
                  <a:spcPts val="0"/>
                </a:spcAft>
                <a:defRPr/>
              </a:pPr>
              <a:t>16</a:t>
            </a:fld>
            <a:endParaRPr lang="zh-CN" altLang="en-US" sz="1200">
              <a:solidFill>
                <a:schemeClr val="tx1">
                  <a:tint val="75000"/>
                </a:schemeClr>
              </a:solidFill>
              <a:latin typeface="+mn-lt"/>
              <a:ea typeface="+mn-ea"/>
            </a:endParaRPr>
          </a:p>
        </p:txBody>
      </p:sp>
      <p:sp>
        <p:nvSpPr>
          <p:cNvPr id="6" name="标题 5"/>
          <p:cNvSpPr txBox="1">
            <a:spLocks/>
          </p:cNvSpPr>
          <p:nvPr/>
        </p:nvSpPr>
        <p:spPr bwMode="auto">
          <a:xfrm>
            <a:off x="0" y="1"/>
            <a:ext cx="6858000" cy="683568"/>
          </a:xfrm>
          <a:prstGeom prst="rect">
            <a:avLst/>
          </a:prstGeom>
          <a:ln w="12700" cap="flat" cmpd="sng" algn="ctr">
            <a:solidFill>
              <a:schemeClr val="bg2">
                <a:lumMod val="90000"/>
              </a:schemeClr>
            </a:solidFill>
            <a:prstDash val="solid"/>
            <a:miter lim="800000"/>
            <a:headEnd/>
            <a:tailEnd/>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eaLnBrk="0" fontAlgn="auto" hangingPunct="0">
              <a:spcBef>
                <a:spcPts val="0"/>
              </a:spcBef>
              <a:spcAft>
                <a:spcPts val="0"/>
              </a:spcAft>
              <a:defRPr/>
            </a:pPr>
            <a:r>
              <a:rPr lang="zh-CN" altLang="en-US" sz="4800" b="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二、综  合  报  道</a:t>
            </a:r>
            <a:endParaRPr lang="zh-CN" altLang="en-US"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sp>
        <p:nvSpPr>
          <p:cNvPr id="19463" name="Rectangle 16"/>
          <p:cNvSpPr>
            <a:spLocks noChangeArrowheads="1"/>
          </p:cNvSpPr>
          <p:nvPr/>
        </p:nvSpPr>
        <p:spPr bwMode="auto">
          <a:xfrm>
            <a:off x="702266" y="3716129"/>
            <a:ext cx="5400600" cy="4574779"/>
          </a:xfrm>
          <a:prstGeom prst="rect">
            <a:avLst/>
          </a:prstGeom>
          <a:noFill/>
          <a:ln w="9525">
            <a:noFill/>
            <a:miter lim="800000"/>
            <a:headEnd/>
            <a:tailEnd/>
          </a:ln>
        </p:spPr>
        <p:txBody>
          <a:bodyPr wrap="square" anchor="ctr">
            <a:spAutoFit/>
          </a:bodyPr>
          <a:lstStyle/>
          <a:p>
            <a:pPr algn="just">
              <a:lnSpc>
                <a:spcPts val="2200"/>
              </a:lnSpc>
            </a:pPr>
            <a:r>
              <a:rPr lang="zh-CN" altLang="en-US" sz="1400" dirty="0" smtClean="0"/>
              <a:t>经费</a:t>
            </a:r>
            <a:r>
              <a:rPr lang="zh-CN" altLang="en-US" sz="1400" dirty="0"/>
              <a:t>投入强度（</a:t>
            </a:r>
            <a:r>
              <a:rPr lang="en-US" altLang="zh-CN" sz="1400" dirty="0"/>
              <a:t>R&amp;D</a:t>
            </a:r>
            <a:r>
              <a:rPr lang="zh-CN" altLang="en-US" sz="1400" dirty="0"/>
              <a:t>经费与国民生产总值的比值）达到</a:t>
            </a:r>
            <a:r>
              <a:rPr lang="en-US" altLang="zh-CN" sz="1400" dirty="0"/>
              <a:t>2.13%</a:t>
            </a:r>
            <a:r>
              <a:rPr lang="zh-CN" altLang="en-US" sz="1400" dirty="0"/>
              <a:t>，再创历史新高</a:t>
            </a:r>
            <a:r>
              <a:rPr lang="zh-CN" altLang="en-US" sz="1400" dirty="0" smtClean="0"/>
              <a:t>。国家统计局</a:t>
            </a:r>
            <a:r>
              <a:rPr lang="zh-CN" altLang="en-US" sz="1400" dirty="0"/>
              <a:t>社科文司高级统计师张鹏分析，与发达国家相比，我国</a:t>
            </a:r>
            <a:r>
              <a:rPr lang="en-US" altLang="zh-CN" sz="1400" dirty="0"/>
              <a:t>R&amp;D</a:t>
            </a:r>
            <a:r>
              <a:rPr lang="zh-CN" altLang="en-US" sz="1400" dirty="0"/>
              <a:t>经费投入呈现四大特点：</a:t>
            </a:r>
          </a:p>
          <a:p>
            <a:pPr indent="365125" algn="just">
              <a:lnSpc>
                <a:spcPts val="2200"/>
              </a:lnSpc>
            </a:pPr>
            <a:r>
              <a:rPr lang="en-US" altLang="zh-CN" sz="1400" dirty="0"/>
              <a:t>1</a:t>
            </a:r>
            <a:r>
              <a:rPr lang="zh-CN" altLang="en-US" sz="1400" dirty="0"/>
              <a:t>）投入总量与美国的差距正逐年缩小。</a:t>
            </a:r>
            <a:r>
              <a:rPr lang="en-US" altLang="zh-CN" sz="1400" dirty="0"/>
              <a:t>2013</a:t>
            </a:r>
            <a:r>
              <a:rPr lang="zh-CN" altLang="en-US" sz="1400" dirty="0"/>
              <a:t>年我国</a:t>
            </a:r>
            <a:r>
              <a:rPr lang="en-US" altLang="zh-CN" sz="1400" dirty="0"/>
              <a:t>R&amp;D</a:t>
            </a:r>
            <a:r>
              <a:rPr lang="zh-CN" altLang="en-US" sz="1400" dirty="0"/>
              <a:t>经费总量首次跃居世界第二位，当年</a:t>
            </a:r>
            <a:r>
              <a:rPr lang="en-US" altLang="zh-CN" sz="1400" dirty="0"/>
              <a:t>R&amp;D</a:t>
            </a:r>
            <a:r>
              <a:rPr lang="zh-CN" altLang="en-US" sz="1400" dirty="0"/>
              <a:t>经费总量约为位列世界第一的美国的</a:t>
            </a:r>
            <a:r>
              <a:rPr lang="en-US" altLang="zh-CN" sz="1400" dirty="0"/>
              <a:t>40%</a:t>
            </a:r>
            <a:r>
              <a:rPr lang="zh-CN" altLang="en-US" sz="1400" dirty="0"/>
              <a:t>，预计</a:t>
            </a:r>
            <a:r>
              <a:rPr lang="en-US" altLang="zh-CN" sz="1400" dirty="0"/>
              <a:t>2017</a:t>
            </a:r>
            <a:r>
              <a:rPr lang="zh-CN" altLang="en-US" sz="1400" dirty="0"/>
              <a:t>年这一比例将接近</a:t>
            </a:r>
            <a:r>
              <a:rPr lang="en-US" altLang="zh-CN" sz="1400" dirty="0"/>
              <a:t>60%</a:t>
            </a:r>
            <a:r>
              <a:rPr lang="zh-CN" altLang="en-US" sz="1400" dirty="0"/>
              <a:t>。</a:t>
            </a:r>
          </a:p>
          <a:p>
            <a:pPr indent="365125" algn="just">
              <a:lnSpc>
                <a:spcPts val="2200"/>
              </a:lnSpc>
            </a:pPr>
            <a:r>
              <a:rPr lang="en-US" altLang="zh-CN" sz="1400" dirty="0"/>
              <a:t>2</a:t>
            </a:r>
            <a:r>
              <a:rPr lang="zh-CN" altLang="en-US" sz="1400" dirty="0"/>
              <a:t>）投入年净增量已超过经合组织（</a:t>
            </a:r>
            <a:r>
              <a:rPr lang="en-US" altLang="zh-CN" sz="1400" dirty="0"/>
              <a:t>OECD</a:t>
            </a:r>
            <a:r>
              <a:rPr lang="zh-CN" altLang="en-US" sz="1400" dirty="0"/>
              <a:t>）成员国增量总和。</a:t>
            </a:r>
            <a:r>
              <a:rPr lang="en-US" altLang="zh-CN" sz="1400" dirty="0"/>
              <a:t>2016</a:t>
            </a:r>
            <a:r>
              <a:rPr lang="zh-CN" altLang="en-US" sz="1400" dirty="0"/>
              <a:t>年我国</a:t>
            </a:r>
            <a:r>
              <a:rPr lang="en-US" altLang="zh-CN" sz="1400" dirty="0"/>
              <a:t>R&amp;D</a:t>
            </a:r>
            <a:r>
              <a:rPr lang="zh-CN" altLang="en-US" sz="1400" dirty="0"/>
              <a:t>经费净增量为</a:t>
            </a:r>
            <a:r>
              <a:rPr lang="en-US" altLang="zh-CN" sz="1400" dirty="0"/>
              <a:t>1506.9</a:t>
            </a:r>
            <a:r>
              <a:rPr lang="zh-CN" altLang="en-US" sz="1400" dirty="0"/>
              <a:t>亿元，而同期</a:t>
            </a:r>
            <a:r>
              <a:rPr lang="en-US" altLang="zh-CN" sz="1400" dirty="0"/>
              <a:t>OECD</a:t>
            </a:r>
            <a:r>
              <a:rPr lang="zh-CN" altLang="en-US" sz="1400" dirty="0"/>
              <a:t>成员国</a:t>
            </a:r>
            <a:r>
              <a:rPr lang="en-US" altLang="zh-CN" sz="1400" dirty="0"/>
              <a:t>R&amp;D</a:t>
            </a:r>
            <a:r>
              <a:rPr lang="zh-CN" altLang="en-US" sz="1400" dirty="0"/>
              <a:t>经费净增量合计约为人民币</a:t>
            </a:r>
            <a:r>
              <a:rPr lang="en-US" altLang="zh-CN" sz="1400" dirty="0"/>
              <a:t>973.7</a:t>
            </a:r>
            <a:r>
              <a:rPr lang="zh-CN" altLang="en-US" sz="1400" dirty="0"/>
              <a:t>亿元，我国的研发经费净增量约为</a:t>
            </a:r>
            <a:r>
              <a:rPr lang="en-US" altLang="zh-CN" sz="1400" dirty="0"/>
              <a:t>OECD</a:t>
            </a:r>
            <a:r>
              <a:rPr lang="zh-CN" altLang="en-US" sz="1400" dirty="0"/>
              <a:t>各成员国增量总和的</a:t>
            </a:r>
            <a:r>
              <a:rPr lang="en-US" altLang="zh-CN" sz="1400" dirty="0"/>
              <a:t>1.5</a:t>
            </a:r>
            <a:r>
              <a:rPr lang="zh-CN" altLang="en-US" sz="1400" dirty="0"/>
              <a:t>倍。</a:t>
            </a:r>
          </a:p>
          <a:p>
            <a:pPr indent="365125" algn="just">
              <a:lnSpc>
                <a:spcPts val="2200"/>
              </a:lnSpc>
            </a:pPr>
            <a:r>
              <a:rPr lang="en-US" altLang="zh-CN" sz="1400" dirty="0"/>
              <a:t>3</a:t>
            </a:r>
            <a:r>
              <a:rPr lang="zh-CN" altLang="en-US" sz="1400" dirty="0"/>
              <a:t>）投入增速保持世界领先。</a:t>
            </a:r>
            <a:r>
              <a:rPr lang="en-US" altLang="zh-CN" sz="1400" dirty="0"/>
              <a:t>2013—2016</a:t>
            </a:r>
            <a:r>
              <a:rPr lang="zh-CN" altLang="en-US" sz="1400" dirty="0"/>
              <a:t>年间，我国</a:t>
            </a:r>
            <a:r>
              <a:rPr lang="en-US" altLang="zh-CN" sz="1400" dirty="0"/>
              <a:t>R&amp;D</a:t>
            </a:r>
            <a:r>
              <a:rPr lang="zh-CN" altLang="en-US" sz="1400" dirty="0"/>
              <a:t>经费年均增长</a:t>
            </a:r>
            <a:r>
              <a:rPr lang="en-US" altLang="zh-CN" sz="1400" dirty="0"/>
              <a:t>11.1%</a:t>
            </a:r>
            <a:r>
              <a:rPr lang="zh-CN" altLang="en-US" sz="1400" dirty="0"/>
              <a:t>，而同期美国、欧盟和日本分别为</a:t>
            </a:r>
            <a:r>
              <a:rPr lang="en-US" altLang="zh-CN" sz="1400" dirty="0"/>
              <a:t>2.7%</a:t>
            </a:r>
            <a:r>
              <a:rPr lang="zh-CN" altLang="en-US" sz="1400" dirty="0"/>
              <a:t>、</a:t>
            </a:r>
            <a:r>
              <a:rPr lang="en-US" altLang="zh-CN" sz="1400" dirty="0"/>
              <a:t>2.3%</a:t>
            </a:r>
            <a:r>
              <a:rPr lang="zh-CN" altLang="en-US" sz="1400" dirty="0"/>
              <a:t>和</a:t>
            </a:r>
            <a:r>
              <a:rPr lang="en-US" altLang="zh-CN" sz="1400" dirty="0"/>
              <a:t>0.6%</a:t>
            </a:r>
            <a:r>
              <a:rPr lang="zh-CN" altLang="en-US" sz="1400" dirty="0"/>
              <a:t>。</a:t>
            </a:r>
          </a:p>
          <a:p>
            <a:pPr indent="365125" algn="just">
              <a:lnSpc>
                <a:spcPts val="2200"/>
              </a:lnSpc>
            </a:pPr>
            <a:r>
              <a:rPr lang="en-US" altLang="zh-CN" sz="1400" dirty="0"/>
              <a:t>4</a:t>
            </a:r>
            <a:r>
              <a:rPr lang="zh-CN" altLang="en-US" sz="1400" dirty="0"/>
              <a:t>）投入强度已达到中等发达国家水平。</a:t>
            </a:r>
            <a:r>
              <a:rPr lang="en-US" altLang="zh-CN" sz="1400" dirty="0"/>
              <a:t>2016</a:t>
            </a:r>
            <a:r>
              <a:rPr lang="zh-CN" altLang="en-US" sz="1400" dirty="0"/>
              <a:t>年我国</a:t>
            </a:r>
            <a:r>
              <a:rPr lang="en-US" altLang="zh-CN" sz="1400" dirty="0"/>
              <a:t>R&amp;D</a:t>
            </a:r>
            <a:r>
              <a:rPr lang="zh-CN" altLang="en-US" sz="1400" dirty="0"/>
              <a:t>经费投入强度为</a:t>
            </a:r>
            <a:r>
              <a:rPr lang="en-US" altLang="zh-CN" sz="1400" dirty="0"/>
              <a:t>2.11%</a:t>
            </a:r>
            <a:r>
              <a:rPr lang="zh-CN" altLang="en-US" sz="1400" dirty="0"/>
              <a:t>，从</a:t>
            </a:r>
            <a:r>
              <a:rPr lang="en-US" altLang="zh-CN" sz="1400" dirty="0"/>
              <a:t>OECD</a:t>
            </a:r>
            <a:r>
              <a:rPr lang="zh-CN" altLang="en-US" sz="1400" dirty="0"/>
              <a:t>的</a:t>
            </a:r>
            <a:r>
              <a:rPr lang="en-US" altLang="zh-CN" sz="1400" dirty="0"/>
              <a:t>35</a:t>
            </a:r>
            <a:r>
              <a:rPr lang="zh-CN" altLang="en-US" sz="1400" dirty="0"/>
              <a:t>个成员国</a:t>
            </a:r>
            <a:r>
              <a:rPr lang="en-US" altLang="zh-CN" sz="1400" dirty="0"/>
              <a:t>R&amp;D</a:t>
            </a:r>
            <a:r>
              <a:rPr lang="zh-CN" altLang="en-US" sz="1400" dirty="0"/>
              <a:t>经费投入强度看，介于列第十二位的法国（</a:t>
            </a:r>
            <a:r>
              <a:rPr lang="en-US" altLang="zh-CN" sz="1400" dirty="0"/>
              <a:t>2.25%</a:t>
            </a:r>
            <a:r>
              <a:rPr lang="zh-CN" altLang="en-US" sz="1400" dirty="0"/>
              <a:t>）和第十三位冰岛（</a:t>
            </a:r>
            <a:r>
              <a:rPr lang="en-US" altLang="zh-CN" sz="1400" dirty="0"/>
              <a:t>2.10%</a:t>
            </a:r>
            <a:r>
              <a:rPr lang="zh-CN" altLang="en-US" sz="1400" dirty="0"/>
              <a:t>）之间。</a:t>
            </a:r>
          </a:p>
        </p:txBody>
      </p:sp>
      <p:sp>
        <p:nvSpPr>
          <p:cNvPr id="19474" name="AutoShape 18"/>
          <p:cNvSpPr>
            <a:spLocks noChangeArrowheads="1"/>
          </p:cNvSpPr>
          <p:nvPr/>
        </p:nvSpPr>
        <p:spPr bwMode="auto">
          <a:xfrm>
            <a:off x="1196752" y="755577"/>
            <a:ext cx="4536504" cy="648072"/>
          </a:xfrm>
          <a:prstGeom prst="roundRect">
            <a:avLst>
              <a:gd name="adj" fmla="val 16667"/>
            </a:avLst>
          </a:prstGeom>
          <a:gradFill rotWithShape="1">
            <a:gsLst>
              <a:gs pos="0">
                <a:srgbClr val="8BBC00">
                  <a:alpha val="59000"/>
                </a:srgbClr>
              </a:gs>
              <a:gs pos="100000">
                <a:srgbClr val="8BBC00">
                  <a:gamma/>
                  <a:shade val="76078"/>
                  <a:invGamma/>
                </a:srgbClr>
              </a:gs>
            </a:gsLst>
            <a:lin ang="5400000" scaled="1"/>
          </a:gradFill>
          <a:ln w="9525">
            <a:solidFill>
              <a:srgbClr val="669900"/>
            </a:solidFill>
            <a:round/>
            <a:headEnd/>
            <a:tailEnd/>
          </a:ln>
          <a:effectLst>
            <a:outerShdw dist="35921" dir="18900000" algn="ctr" rotWithShape="0">
              <a:srgbClr val="669900">
                <a:alpha val="50000"/>
              </a:srgbClr>
            </a:outerShdw>
          </a:effectLst>
        </p:spPr>
        <p:txBody>
          <a:bodyPr wrap="none" anchor="ctr"/>
          <a:lstStyle/>
          <a:p>
            <a:pPr algn="ctr">
              <a:defRPr/>
            </a:pPr>
            <a:r>
              <a:rPr lang="zh-CN" altLang="en-US" sz="2000" b="1" dirty="0">
                <a:solidFill>
                  <a:schemeClr val="bg1"/>
                </a:solidFill>
              </a:rPr>
              <a:t>去年我国研发投入超</a:t>
            </a:r>
            <a:r>
              <a:rPr lang="en-US" altLang="zh-CN" sz="2000" b="1" dirty="0">
                <a:solidFill>
                  <a:schemeClr val="bg1"/>
                </a:solidFill>
              </a:rPr>
              <a:t>1.76</a:t>
            </a:r>
            <a:r>
              <a:rPr lang="zh-CN" altLang="en-US" sz="2000" b="1" dirty="0">
                <a:solidFill>
                  <a:schemeClr val="bg1"/>
                </a:solidFill>
              </a:rPr>
              <a:t>万亿元</a:t>
            </a:r>
            <a:endParaRPr lang="zh-CN" altLang="en-US" sz="2000" b="1" dirty="0">
              <a:solidFill>
                <a:schemeClr val="bg1"/>
              </a:solidFill>
              <a:ea typeface="宋体" pitchFamily="2" charset="-122"/>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2267" y="1569760"/>
            <a:ext cx="2381934" cy="2160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矩形 1"/>
          <p:cNvSpPr/>
          <p:nvPr/>
        </p:nvSpPr>
        <p:spPr>
          <a:xfrm>
            <a:off x="3274720" y="1428029"/>
            <a:ext cx="2807930" cy="2349361"/>
          </a:xfrm>
          <a:prstGeom prst="rect">
            <a:avLst/>
          </a:prstGeom>
        </p:spPr>
        <p:txBody>
          <a:bodyPr wrap="square">
            <a:spAutoFit/>
          </a:bodyPr>
          <a:lstStyle/>
          <a:p>
            <a:pPr indent="365125">
              <a:lnSpc>
                <a:spcPts val="2200"/>
              </a:lnSpc>
            </a:pPr>
            <a:r>
              <a:rPr lang="en-US" altLang="zh-CN" sz="1400" dirty="0"/>
              <a:t>10</a:t>
            </a:r>
            <a:r>
              <a:rPr lang="zh-CN" altLang="en-US" sz="1400" dirty="0"/>
              <a:t>月</a:t>
            </a:r>
            <a:r>
              <a:rPr lang="en-US" altLang="zh-CN" sz="1400" dirty="0"/>
              <a:t>9</a:t>
            </a:r>
            <a:r>
              <a:rPr lang="zh-CN" altLang="en-US" sz="1400" dirty="0"/>
              <a:t>日，国家统计局、科学技术部和财政部联合发布</a:t>
            </a:r>
            <a:r>
              <a:rPr lang="en-US" altLang="zh-CN" sz="1400" dirty="0"/>
              <a:t>《2017</a:t>
            </a:r>
            <a:r>
              <a:rPr lang="zh-CN" altLang="en-US" sz="1400" dirty="0"/>
              <a:t>年全国科技经费投入统计公报</a:t>
            </a:r>
            <a:r>
              <a:rPr lang="en-US" altLang="zh-CN" sz="1400" dirty="0"/>
              <a:t>》</a:t>
            </a:r>
            <a:r>
              <a:rPr lang="zh-CN" altLang="en-US" sz="1400" dirty="0"/>
              <a:t>（以下简称</a:t>
            </a:r>
            <a:r>
              <a:rPr lang="en-US" altLang="zh-CN" sz="1400" dirty="0"/>
              <a:t>《</a:t>
            </a:r>
            <a:r>
              <a:rPr lang="zh-CN" altLang="en-US" sz="1400" dirty="0"/>
              <a:t>公报</a:t>
            </a:r>
            <a:r>
              <a:rPr lang="en-US" altLang="zh-CN" sz="1400" dirty="0"/>
              <a:t>》</a:t>
            </a:r>
            <a:r>
              <a:rPr lang="zh-CN" altLang="en-US" sz="1400" dirty="0"/>
              <a:t>）。</a:t>
            </a:r>
            <a:r>
              <a:rPr lang="en-US" altLang="zh-CN" sz="1400" dirty="0"/>
              <a:t>《</a:t>
            </a:r>
            <a:r>
              <a:rPr lang="zh-CN" altLang="en-US" sz="1400" dirty="0"/>
              <a:t>公报</a:t>
            </a:r>
            <a:r>
              <a:rPr lang="en-US" altLang="zh-CN" sz="1400" dirty="0"/>
              <a:t>》</a:t>
            </a:r>
            <a:r>
              <a:rPr lang="zh-CN" altLang="en-US" sz="1400" dirty="0"/>
              <a:t>显示，</a:t>
            </a:r>
            <a:r>
              <a:rPr lang="en-US" altLang="zh-CN" sz="1400" dirty="0"/>
              <a:t>2017</a:t>
            </a:r>
            <a:r>
              <a:rPr lang="zh-CN" altLang="en-US" sz="1400" dirty="0"/>
              <a:t>年我国研究与试验发展（</a:t>
            </a:r>
            <a:r>
              <a:rPr lang="en-US" altLang="zh-CN" sz="1400" dirty="0"/>
              <a:t>R&amp;D</a:t>
            </a:r>
            <a:r>
              <a:rPr lang="zh-CN" altLang="en-US" sz="1400" dirty="0"/>
              <a:t>）经费投入总量超</a:t>
            </a:r>
            <a:r>
              <a:rPr lang="en-US" altLang="zh-CN" sz="1400" dirty="0"/>
              <a:t>1.76</a:t>
            </a:r>
            <a:r>
              <a:rPr lang="zh-CN" altLang="en-US" sz="1400" dirty="0"/>
              <a:t>万亿元，同比增长</a:t>
            </a:r>
            <a:r>
              <a:rPr lang="en-US" altLang="zh-CN" sz="1400" dirty="0"/>
              <a:t>12.3%</a:t>
            </a:r>
            <a:r>
              <a:rPr lang="zh-CN" altLang="en-US" sz="1400" dirty="0" smtClean="0"/>
              <a:t>，</a:t>
            </a:r>
            <a:r>
              <a:rPr lang="zh-CN" altLang="en-US" sz="1400" dirty="0"/>
              <a:t>增速较上年</a:t>
            </a:r>
            <a:r>
              <a:rPr lang="zh-CN" altLang="en-US" sz="1400" dirty="0" smtClean="0"/>
              <a:t>提高</a:t>
            </a:r>
            <a:r>
              <a:rPr lang="en-US" altLang="zh-CN" sz="1400" dirty="0"/>
              <a:t>1.7</a:t>
            </a:r>
            <a:r>
              <a:rPr lang="zh-CN" altLang="en-US" sz="1400" dirty="0"/>
              <a:t>个百分点</a:t>
            </a:r>
            <a:r>
              <a:rPr lang="zh-CN" altLang="en-US" sz="1400" dirty="0" smtClean="0"/>
              <a:t>；</a:t>
            </a:r>
            <a:r>
              <a:rPr lang="en-US" altLang="zh-CN" sz="1400" dirty="0"/>
              <a:t>R&amp;D</a:t>
            </a:r>
            <a:endParaRPr lang="zh-CN" alt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rectangle callout"/>
          <p:cNvPicPr>
            <a:picLocks noChangeAspect="1" noChangeArrowheads="1"/>
          </p:cNvPicPr>
          <p:nvPr/>
        </p:nvPicPr>
        <p:blipFill>
          <a:blip r:embed="rId3" cstate="print"/>
          <a:srcRect t="-2591"/>
          <a:stretch>
            <a:fillRect/>
          </a:stretch>
        </p:blipFill>
        <p:spPr bwMode="auto">
          <a:xfrm>
            <a:off x="277390" y="246212"/>
            <a:ext cx="6408738" cy="8993201"/>
          </a:xfrm>
          <a:prstGeom prst="rect">
            <a:avLst/>
          </a:prstGeom>
          <a:noFill/>
          <a:ln w="9525">
            <a:noFill/>
            <a:miter lim="800000"/>
            <a:headEnd/>
            <a:tailEnd/>
          </a:ln>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14561429-1C67-4807-A355-1D6AECE108FB}"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B3695030-FA7C-4B53-BAA4-78227436FAA5}" type="slidenum">
              <a:rPr lang="zh-CN" altLang="en-US" sz="1200">
                <a:solidFill>
                  <a:schemeClr val="tx1">
                    <a:tint val="75000"/>
                  </a:schemeClr>
                </a:solidFill>
                <a:latin typeface="+mn-lt"/>
                <a:ea typeface="+mn-ea"/>
              </a:rPr>
              <a:pPr algn="r" fontAlgn="auto">
                <a:spcBef>
                  <a:spcPts val="0"/>
                </a:spcBef>
                <a:spcAft>
                  <a:spcPts val="0"/>
                </a:spcAft>
                <a:defRPr/>
              </a:pPr>
              <a:t>17</a:t>
            </a:fld>
            <a:endParaRPr lang="zh-CN" altLang="en-US" sz="1200">
              <a:solidFill>
                <a:schemeClr val="tx1">
                  <a:tint val="75000"/>
                </a:schemeClr>
              </a:solidFill>
              <a:latin typeface="+mn-lt"/>
              <a:ea typeface="+mn-ea"/>
            </a:endParaRPr>
          </a:p>
        </p:txBody>
      </p:sp>
      <p:sp>
        <p:nvSpPr>
          <p:cNvPr id="6" name="标题 5"/>
          <p:cNvSpPr txBox="1">
            <a:spLocks/>
          </p:cNvSpPr>
          <p:nvPr/>
        </p:nvSpPr>
        <p:spPr bwMode="auto">
          <a:xfrm>
            <a:off x="0" y="1"/>
            <a:ext cx="6858000" cy="683568"/>
          </a:xfrm>
          <a:prstGeom prst="rect">
            <a:avLst/>
          </a:prstGeom>
          <a:ln w="12700" cap="flat" cmpd="sng" algn="ctr">
            <a:solidFill>
              <a:schemeClr val="bg2">
                <a:lumMod val="90000"/>
              </a:schemeClr>
            </a:solidFill>
            <a:prstDash val="solid"/>
            <a:miter lim="800000"/>
            <a:headEnd/>
            <a:tailEnd/>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eaLnBrk="0" fontAlgn="auto" hangingPunct="0">
              <a:spcBef>
                <a:spcPts val="0"/>
              </a:spcBef>
              <a:spcAft>
                <a:spcPts val="0"/>
              </a:spcAft>
              <a:defRPr/>
            </a:pPr>
            <a:r>
              <a:rPr lang="zh-CN" altLang="en-US" sz="4800" b="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二、综  合  报  道</a:t>
            </a:r>
            <a:endParaRPr lang="zh-CN" altLang="en-US"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sp>
        <p:nvSpPr>
          <p:cNvPr id="19463" name="Rectangle 16"/>
          <p:cNvSpPr>
            <a:spLocks noChangeArrowheads="1"/>
          </p:cNvSpPr>
          <p:nvPr/>
        </p:nvSpPr>
        <p:spPr bwMode="auto">
          <a:xfrm>
            <a:off x="654158" y="1513146"/>
            <a:ext cx="5668682" cy="5453224"/>
          </a:xfrm>
          <a:prstGeom prst="rect">
            <a:avLst/>
          </a:prstGeom>
          <a:noFill/>
          <a:ln w="9525">
            <a:noFill/>
            <a:miter lim="800000"/>
            <a:headEnd/>
            <a:tailEnd/>
          </a:ln>
        </p:spPr>
        <p:txBody>
          <a:bodyPr wrap="square" anchor="ctr">
            <a:spAutoFit/>
          </a:bodyPr>
          <a:lstStyle/>
          <a:p>
            <a:pPr indent="361950" latinLnBrk="1">
              <a:lnSpc>
                <a:spcPts val="2000"/>
              </a:lnSpc>
            </a:pPr>
            <a:r>
              <a:rPr lang="zh-CN" altLang="en-US" sz="1400" dirty="0"/>
              <a:t>我国航空、电力、海洋工程、重载运输等领域涉及的大量关键材料依赖进口，其中主要原因是材料的服役行为评价及延寿技术储备不足，直接影响装备的高可靠性、长寿命运行。“十二五”期间，</a:t>
            </a:r>
            <a:r>
              <a:rPr lang="en-US" altLang="zh-CN" sz="1400" dirty="0"/>
              <a:t>863</a:t>
            </a:r>
            <a:r>
              <a:rPr lang="zh-CN" altLang="en-US" sz="1400" dirty="0"/>
              <a:t>计划重点支持了“特殊环境下典型金属材料服役行为与延寿关键技术”项目。近日，科技部高新司在北京组织专家对该项目进行了验收。项目以超级不锈钢、重载车轮钢、高端轴承钢、高压高频次触头合金为研发对象，揭示典型苛刻环境下材料服役行为与失效机理，实现材料制备技术与长寿应用技术的突破；开发环保与海洋工程用系列超级不锈钢、重载列车车轮新材料、特高压电网用长寿命触头材料、航空用典型轴承延寿技术，实现上述关键材料的国产化和技术自主化。项目的实施突破了航空、电力、海洋工程、重载运输等领域重大装备用高端材料的技术，对促进我国高端装备关键材料的技术进步和产品升级具有重要意义。</a:t>
            </a:r>
          </a:p>
          <a:p>
            <a:pPr indent="361950" latinLnBrk="1">
              <a:lnSpc>
                <a:spcPts val="2000"/>
              </a:lnSpc>
            </a:pPr>
            <a:r>
              <a:rPr lang="zh-CN" altLang="en-US" sz="1400" dirty="0"/>
              <a:t> “十三五”期间，为进一步推动我国材料领域科技创新和产业化发展，科技部制定了</a:t>
            </a:r>
            <a:r>
              <a:rPr lang="en-US" altLang="zh-CN" sz="1400" dirty="0"/>
              <a:t>《“</a:t>
            </a:r>
            <a:r>
              <a:rPr lang="zh-CN" altLang="en-US" sz="1400" dirty="0"/>
              <a:t>十三五”材料领域科技创新专项规划</a:t>
            </a:r>
            <a:r>
              <a:rPr lang="en-US" altLang="zh-CN" sz="1400" dirty="0"/>
              <a:t>》</a:t>
            </a:r>
            <a:r>
              <a:rPr lang="zh-CN" altLang="en-US" sz="1400" dirty="0"/>
              <a:t>，将“材料基因工程关键技术与支撑平台”列为发展重点之一，重点构建高通量计算、高通量实验和专用数据库三大平台，研发多层次跨尺度设计、高通量制备、高通量表征与服役评价、材料大数据四大关键技术，实现新材料研发由传统的“经验指导实验”模式向“理论预测、实验验证”新模式转变，在五类典型新材料的应用示范上取得突破，实现新材料研发周期缩短一半、研发成本降低一半的目标。</a:t>
            </a:r>
          </a:p>
        </p:txBody>
      </p:sp>
      <p:sp>
        <p:nvSpPr>
          <p:cNvPr id="19474" name="AutoShape 18"/>
          <p:cNvSpPr>
            <a:spLocks noChangeArrowheads="1"/>
          </p:cNvSpPr>
          <p:nvPr/>
        </p:nvSpPr>
        <p:spPr bwMode="auto">
          <a:xfrm>
            <a:off x="934749" y="688193"/>
            <a:ext cx="5184576" cy="651497"/>
          </a:xfrm>
          <a:prstGeom prst="roundRect">
            <a:avLst>
              <a:gd name="adj" fmla="val 16667"/>
            </a:avLst>
          </a:prstGeom>
          <a:gradFill rotWithShape="1">
            <a:gsLst>
              <a:gs pos="0">
                <a:srgbClr val="8BBC00">
                  <a:alpha val="59000"/>
                </a:srgbClr>
              </a:gs>
              <a:gs pos="100000">
                <a:srgbClr val="8BBC00">
                  <a:gamma/>
                  <a:shade val="76078"/>
                  <a:invGamma/>
                </a:srgbClr>
              </a:gs>
            </a:gsLst>
            <a:lin ang="5400000" scaled="1"/>
          </a:gradFill>
          <a:ln w="9525">
            <a:solidFill>
              <a:srgbClr val="669900"/>
            </a:solidFill>
            <a:round/>
            <a:headEnd/>
            <a:tailEnd/>
          </a:ln>
          <a:effectLst>
            <a:outerShdw dist="35921" dir="18900000" algn="ctr" rotWithShape="0">
              <a:srgbClr val="669900">
                <a:alpha val="50000"/>
              </a:srgbClr>
            </a:outerShdw>
          </a:effectLst>
        </p:spPr>
        <p:txBody>
          <a:bodyPr wrap="none" anchor="ctr"/>
          <a:lstStyle/>
          <a:p>
            <a:pPr algn="ctr">
              <a:defRPr/>
            </a:pPr>
            <a:r>
              <a:rPr lang="zh-CN" altLang="en-US" b="1" dirty="0" smtClean="0">
                <a:solidFill>
                  <a:schemeClr val="bg1"/>
                </a:solidFill>
              </a:rPr>
              <a:t>我国特殊</a:t>
            </a:r>
            <a:r>
              <a:rPr lang="zh-CN" altLang="en-US" b="1" dirty="0">
                <a:solidFill>
                  <a:schemeClr val="bg1"/>
                </a:solidFill>
              </a:rPr>
              <a:t>环境下典型金属材料服役行为</a:t>
            </a:r>
            <a:r>
              <a:rPr lang="zh-CN" altLang="en-US" b="1" dirty="0" smtClean="0">
                <a:solidFill>
                  <a:schemeClr val="bg1"/>
                </a:solidFill>
              </a:rPr>
              <a:t>与</a:t>
            </a:r>
            <a:endParaRPr lang="en-US" altLang="zh-CN" b="1" dirty="0" smtClean="0">
              <a:solidFill>
                <a:schemeClr val="bg1"/>
              </a:solidFill>
            </a:endParaRPr>
          </a:p>
          <a:p>
            <a:pPr algn="ctr">
              <a:defRPr/>
            </a:pPr>
            <a:r>
              <a:rPr lang="zh-CN" altLang="en-US" b="1" dirty="0" smtClean="0">
                <a:solidFill>
                  <a:schemeClr val="bg1"/>
                </a:solidFill>
              </a:rPr>
              <a:t>延寿关键</a:t>
            </a:r>
            <a:r>
              <a:rPr lang="zh-CN" altLang="en-US" b="1" dirty="0">
                <a:solidFill>
                  <a:schemeClr val="bg1"/>
                </a:solidFill>
              </a:rPr>
              <a:t>技术取得突破</a:t>
            </a:r>
            <a:endParaRPr lang="zh-CN" altLang="en-US" sz="2000" b="1" dirty="0">
              <a:solidFill>
                <a:schemeClr val="bg1"/>
              </a:solidFill>
              <a:ea typeface="宋体" pitchFamily="2" charset="-122"/>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7427" y="6984864"/>
            <a:ext cx="2719522" cy="1528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99808" y="6966370"/>
            <a:ext cx="2519517" cy="1550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rectangle callout"/>
          <p:cNvPicPr>
            <a:picLocks noChangeAspect="1" noChangeArrowheads="1"/>
          </p:cNvPicPr>
          <p:nvPr/>
        </p:nvPicPr>
        <p:blipFill>
          <a:blip r:embed="rId3" cstate="print"/>
          <a:srcRect t="-2591"/>
          <a:stretch>
            <a:fillRect/>
          </a:stretch>
        </p:blipFill>
        <p:spPr bwMode="auto">
          <a:xfrm>
            <a:off x="277390" y="246212"/>
            <a:ext cx="6408738" cy="8993201"/>
          </a:xfrm>
          <a:prstGeom prst="rect">
            <a:avLst/>
          </a:prstGeom>
          <a:noFill/>
          <a:ln w="9525">
            <a:noFill/>
            <a:miter lim="800000"/>
            <a:headEnd/>
            <a:tailEnd/>
          </a:ln>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14561429-1C67-4807-A355-1D6AECE108FB}"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B3695030-FA7C-4B53-BAA4-78227436FAA5}" type="slidenum">
              <a:rPr lang="zh-CN" altLang="en-US" sz="1200">
                <a:solidFill>
                  <a:schemeClr val="tx1">
                    <a:tint val="75000"/>
                  </a:schemeClr>
                </a:solidFill>
                <a:latin typeface="+mn-lt"/>
                <a:ea typeface="+mn-ea"/>
              </a:rPr>
              <a:pPr algn="r" fontAlgn="auto">
                <a:spcBef>
                  <a:spcPts val="0"/>
                </a:spcBef>
                <a:spcAft>
                  <a:spcPts val="0"/>
                </a:spcAft>
                <a:defRPr/>
              </a:pPr>
              <a:t>18</a:t>
            </a:fld>
            <a:endParaRPr lang="zh-CN" altLang="en-US" sz="1200">
              <a:solidFill>
                <a:schemeClr val="tx1">
                  <a:tint val="75000"/>
                </a:schemeClr>
              </a:solidFill>
              <a:latin typeface="+mn-lt"/>
              <a:ea typeface="+mn-ea"/>
            </a:endParaRPr>
          </a:p>
        </p:txBody>
      </p:sp>
      <p:sp>
        <p:nvSpPr>
          <p:cNvPr id="6" name="标题 5"/>
          <p:cNvSpPr txBox="1">
            <a:spLocks/>
          </p:cNvSpPr>
          <p:nvPr/>
        </p:nvSpPr>
        <p:spPr bwMode="auto">
          <a:xfrm>
            <a:off x="0" y="1"/>
            <a:ext cx="6858000" cy="683568"/>
          </a:xfrm>
          <a:prstGeom prst="rect">
            <a:avLst/>
          </a:prstGeom>
          <a:ln w="12700" cap="flat" cmpd="sng" algn="ctr">
            <a:solidFill>
              <a:schemeClr val="bg2">
                <a:lumMod val="90000"/>
              </a:schemeClr>
            </a:solidFill>
            <a:prstDash val="solid"/>
            <a:miter lim="800000"/>
            <a:headEnd/>
            <a:tailEnd/>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eaLnBrk="0" fontAlgn="auto" hangingPunct="0">
              <a:spcBef>
                <a:spcPts val="0"/>
              </a:spcBef>
              <a:spcAft>
                <a:spcPts val="0"/>
              </a:spcAft>
              <a:defRPr/>
            </a:pPr>
            <a:r>
              <a:rPr lang="zh-CN" altLang="en-US" sz="4800" b="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二、综  合  报  道</a:t>
            </a:r>
            <a:endParaRPr lang="zh-CN" altLang="en-US"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sp>
        <p:nvSpPr>
          <p:cNvPr id="19474" name="AutoShape 18"/>
          <p:cNvSpPr>
            <a:spLocks noChangeArrowheads="1"/>
          </p:cNvSpPr>
          <p:nvPr/>
        </p:nvSpPr>
        <p:spPr bwMode="auto">
          <a:xfrm>
            <a:off x="1052736" y="683568"/>
            <a:ext cx="4804016" cy="651497"/>
          </a:xfrm>
          <a:prstGeom prst="roundRect">
            <a:avLst>
              <a:gd name="adj" fmla="val 16667"/>
            </a:avLst>
          </a:prstGeom>
          <a:gradFill rotWithShape="1">
            <a:gsLst>
              <a:gs pos="0">
                <a:srgbClr val="8BBC00">
                  <a:alpha val="59000"/>
                </a:srgbClr>
              </a:gs>
              <a:gs pos="100000">
                <a:srgbClr val="8BBC00">
                  <a:gamma/>
                  <a:shade val="76078"/>
                  <a:invGamma/>
                </a:srgbClr>
              </a:gs>
            </a:gsLst>
            <a:lin ang="5400000" scaled="1"/>
          </a:gradFill>
          <a:ln w="9525">
            <a:solidFill>
              <a:srgbClr val="669900"/>
            </a:solidFill>
            <a:round/>
            <a:headEnd/>
            <a:tailEnd/>
          </a:ln>
          <a:effectLst>
            <a:outerShdw dist="35921" dir="18900000" algn="ctr" rotWithShape="0">
              <a:srgbClr val="669900">
                <a:alpha val="50000"/>
              </a:srgbClr>
            </a:outerShdw>
          </a:effectLst>
        </p:spPr>
        <p:txBody>
          <a:bodyPr wrap="none" anchor="ctr"/>
          <a:lstStyle/>
          <a:p>
            <a:pPr algn="ctr">
              <a:defRPr/>
            </a:pPr>
            <a:r>
              <a:rPr lang="zh-CN" altLang="en-US" sz="2000" b="1" dirty="0">
                <a:solidFill>
                  <a:schemeClr val="bg1"/>
                </a:solidFill>
              </a:rPr>
              <a:t>工信部拟对我国各省份有色产业进行调整</a:t>
            </a:r>
            <a:endParaRPr lang="zh-CN" altLang="en-US" sz="2000" b="1" dirty="0">
              <a:solidFill>
                <a:schemeClr val="bg1"/>
              </a:solidFill>
              <a:ea typeface="宋体" pitchFamily="2" charset="-122"/>
            </a:endParaRPr>
          </a:p>
        </p:txBody>
      </p:sp>
      <p:sp>
        <p:nvSpPr>
          <p:cNvPr id="10" name="矩形 9"/>
          <p:cNvSpPr/>
          <p:nvPr/>
        </p:nvSpPr>
        <p:spPr>
          <a:xfrm>
            <a:off x="692696" y="1547664"/>
            <a:ext cx="5589240" cy="6730112"/>
          </a:xfrm>
          <a:prstGeom prst="rect">
            <a:avLst/>
          </a:prstGeom>
        </p:spPr>
        <p:txBody>
          <a:bodyPr wrap="square">
            <a:spAutoFit/>
          </a:bodyPr>
          <a:lstStyle/>
          <a:p>
            <a:pPr indent="365125" latinLnBrk="1">
              <a:lnSpc>
                <a:spcPts val="2000"/>
              </a:lnSpc>
            </a:pPr>
            <a:r>
              <a:rPr lang="zh-CN" altLang="en-US" sz="1200" dirty="0"/>
              <a:t>日前，工信部发布</a:t>
            </a:r>
            <a:r>
              <a:rPr lang="en-US" altLang="zh-CN" sz="1200" dirty="0"/>
              <a:t>《</a:t>
            </a:r>
            <a:r>
              <a:rPr lang="zh-CN" altLang="en-US" sz="1200" dirty="0"/>
              <a:t>产业转移指导目录</a:t>
            </a:r>
            <a:r>
              <a:rPr lang="en-US" altLang="zh-CN" sz="1200" dirty="0"/>
              <a:t>(2018</a:t>
            </a:r>
            <a:r>
              <a:rPr lang="zh-CN" altLang="en-US" sz="1200" dirty="0"/>
              <a:t>年本</a:t>
            </a:r>
            <a:r>
              <a:rPr lang="en-US" altLang="zh-CN" sz="1200" dirty="0"/>
              <a:t>)</a:t>
            </a:r>
            <a:r>
              <a:rPr lang="zh-CN" altLang="en-US" sz="1200" dirty="0"/>
              <a:t>征求意见稿</a:t>
            </a:r>
            <a:r>
              <a:rPr lang="en-US" altLang="zh-CN" sz="1200" dirty="0"/>
              <a:t>》</a:t>
            </a:r>
            <a:r>
              <a:rPr lang="zh-CN" altLang="en-US" sz="1200" dirty="0"/>
              <a:t>。将综合考虑能源资源、环境容量、市场空间等因素，统筹协调东北和东中西部四大板块，发挥趋于比较优势，推进差异化协同发展。引导优化调整产业，提出各地引导逐步退出的产业和不再承接的产业；支持有条件的地区积极承接发展相关产业全球价值链高端环节。引导深化区域分工合作，努力构建东北、东、中、西优势互补、错位发展的区域产业发展格局。</a:t>
            </a:r>
          </a:p>
          <a:p>
            <a:pPr latinLnBrk="1">
              <a:lnSpc>
                <a:spcPts val="2000"/>
              </a:lnSpc>
            </a:pPr>
            <a:r>
              <a:rPr lang="zh-CN" altLang="en-US" sz="1200" dirty="0"/>
              <a:t>　　北京市引导不再承接有色金属冶炼和压延加工业、金属制品业产业；天津市不再承接有色金属铸造产业；河北省引导逐步调整退出铜、铝、铅、锌、镍、锡、锑、汞、镁、钛、硅等常用有色金属冶炼（不包括铜、铝再生利用），金、银以及其他贵金属冶炼，有色金属普通铸造产业。不再承接色金属压延加工产业（涉及国家和河北省鼓励发展的新材料产品制造除外，禁止新建扩建）；上海市引导逐步调整铜、铝、铅、锌、镍、锡、锑、汞、镁、钛、硅等常用有色金属冶炼，不包括铜、铝再生利用，钨钼、稀土，以及其他稀有金属冶炼，有色金属铸造等产业退出；浙江省引导逐步调整退出的产业有铜冶炼（不包括再生铜）、电解铝项目氧化铝、电解铝等铝冶炼（不包括再生铝）、包括再生铅等铅锌冶炼；广东省对铜、铝、铅、锌、镍、锡、锑、汞、镁、钛、硅等常用有色金属冶炼（不包括铜、铝再生利用）、钨钼、稀土，以及其他稀有金属冶炼、金、银，以及其他贵金属冶炼引导逐步调整产业退出；海南省引导不再承接铜、铝、铅、锌、镍、锡、锑、汞、镁、钛、硅等常用有色金属冶炼，钨钼、稀土，以及其他稀有金属冶炼，有色金属铸造产业；安徽省引导逐步调整镍、锡、锑、汞等常用有色金属冶炼退出；安徽省常用有色金属冶炼（铝冶炼、铅冶炼、海绵钛、再生铜除外），金、银、以及其他贵金属冶炼，钨钼、稀土，以及其他稀有金属冶炼逐步调整退出；湖北省引导铝冶炼（再生铝和利用水电生产电解铝除外）、铅冶炼（再生铅除外）产业逐步调整退出。不再承接电解铝产业；内蒙古自治区不再承接铁合金产业；四川省铅锌冶炼、铝冶炼产业将逐步退出；甘肃省常用有色金属冶炼、铅冶炼项目、贵金属冶炼引导退出；宁夏回族自治区铝冶炼、铅锌冶炼逐步退出。</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descr="rectangle callout"/>
          <p:cNvPicPr>
            <a:picLocks noChangeAspect="1" noChangeArrowheads="1"/>
          </p:cNvPicPr>
          <p:nvPr/>
        </p:nvPicPr>
        <p:blipFill>
          <a:blip r:embed="rId2" cstate="print"/>
          <a:srcRect t="-2591"/>
          <a:stretch>
            <a:fillRect/>
          </a:stretch>
        </p:blipFill>
        <p:spPr bwMode="auto">
          <a:xfrm>
            <a:off x="188913" y="611188"/>
            <a:ext cx="6480175" cy="8713787"/>
          </a:xfrm>
          <a:prstGeom prst="rect">
            <a:avLst/>
          </a:prstGeom>
          <a:noFill/>
          <a:ln w="9525">
            <a:noFill/>
            <a:miter lim="800000"/>
            <a:headEnd/>
            <a:tailEnd/>
          </a:ln>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39171E7D-2810-493A-AA30-DBD966992FC9}"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endParaRPr lang="zh-CN" altLang="en-US" sz="1200" dirty="0">
              <a:solidFill>
                <a:schemeClr val="tx1">
                  <a:tint val="75000"/>
                </a:schemeClr>
              </a:solidFill>
              <a:latin typeface="+mn-lt"/>
              <a:ea typeface="+mn-ea"/>
            </a:endParaRP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F2E3CA5E-E162-4891-8D9D-C7B5662C0177}" type="slidenum">
              <a:rPr lang="zh-CN" altLang="en-US" sz="1200">
                <a:solidFill>
                  <a:schemeClr val="tx1">
                    <a:tint val="75000"/>
                  </a:schemeClr>
                </a:solidFill>
                <a:latin typeface="+mn-lt"/>
                <a:ea typeface="+mn-ea"/>
              </a:rPr>
              <a:pPr algn="r" fontAlgn="auto">
                <a:spcBef>
                  <a:spcPts val="0"/>
                </a:spcBef>
                <a:spcAft>
                  <a:spcPts val="0"/>
                </a:spcAft>
                <a:defRPr/>
              </a:pPr>
              <a:t>19</a:t>
            </a:fld>
            <a:endParaRPr lang="zh-CN" altLang="en-US" sz="1200">
              <a:solidFill>
                <a:schemeClr val="tx1">
                  <a:tint val="75000"/>
                </a:schemeClr>
              </a:solidFill>
              <a:latin typeface="+mn-lt"/>
              <a:ea typeface="+mn-ea"/>
            </a:endParaRPr>
          </a:p>
        </p:txBody>
      </p:sp>
      <p:sp>
        <p:nvSpPr>
          <p:cNvPr id="6" name="矩形 5"/>
          <p:cNvSpPr/>
          <p:nvPr/>
        </p:nvSpPr>
        <p:spPr>
          <a:xfrm>
            <a:off x="0" y="0"/>
            <a:ext cx="6858000" cy="755576"/>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r>
              <a:rPr lang="zh-CN" altLang="en-US" sz="32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三、会  员  动  态</a:t>
            </a:r>
            <a:r>
              <a:rPr lang="en-US" altLang="zh-CN"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a:t>
            </a:r>
            <a:r>
              <a:rPr lang="zh-CN" alt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荣誉奖励</a:t>
            </a:r>
            <a:endParaRPr lang="zh-CN" alt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sp>
        <p:nvSpPr>
          <p:cNvPr id="12" name="圆角矩形 11"/>
          <p:cNvSpPr/>
          <p:nvPr/>
        </p:nvSpPr>
        <p:spPr>
          <a:xfrm>
            <a:off x="785794" y="857224"/>
            <a:ext cx="5214974" cy="704746"/>
          </a:xfrm>
          <a:prstGeom prst="roundRect">
            <a:avLst/>
          </a:prstGeom>
          <a:ln>
            <a:solidFill>
              <a:schemeClr val="bg1"/>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algn="ctr">
              <a:lnSpc>
                <a:spcPts val="2300"/>
              </a:lnSpc>
              <a:defRPr/>
            </a:pPr>
            <a:r>
              <a:rPr lang="zh-CN" altLang="en-US" sz="2000" b="1" dirty="0">
                <a:solidFill>
                  <a:schemeClr val="bg1"/>
                </a:solidFill>
                <a:latin typeface="黑体" pitchFamily="49" charset="-122"/>
                <a:ea typeface="黑体" pitchFamily="49" charset="-122"/>
              </a:rPr>
              <a:t>首钢集团获“改革开放</a:t>
            </a:r>
            <a:r>
              <a:rPr lang="en-US" altLang="zh-CN" sz="2000" b="1" dirty="0">
                <a:solidFill>
                  <a:schemeClr val="bg1"/>
                </a:solidFill>
                <a:latin typeface="黑体" pitchFamily="49" charset="-122"/>
                <a:ea typeface="黑体" pitchFamily="49" charset="-122"/>
              </a:rPr>
              <a:t>40</a:t>
            </a:r>
            <a:r>
              <a:rPr lang="zh-CN" altLang="en-US" sz="2000" b="1" dirty="0">
                <a:solidFill>
                  <a:schemeClr val="bg1"/>
                </a:solidFill>
                <a:latin typeface="黑体" pitchFamily="49" charset="-122"/>
                <a:ea typeface="黑体" pitchFamily="49" charset="-122"/>
              </a:rPr>
              <a:t>年中国企业文化四十典范组织”奖</a:t>
            </a:r>
            <a:endParaRPr lang="zh-CN" altLang="zh-CN" sz="2000" b="1" dirty="0">
              <a:solidFill>
                <a:schemeClr val="bg1"/>
              </a:solidFill>
              <a:latin typeface="黑体" pitchFamily="49" charset="-122"/>
              <a:ea typeface="黑体" pitchFamily="49" charset="-122"/>
            </a:endParaRPr>
          </a:p>
        </p:txBody>
      </p:sp>
      <p:sp>
        <p:nvSpPr>
          <p:cNvPr id="7" name="页脚占位符 3"/>
          <p:cNvSpPr txBox="1">
            <a:spLocks noGrp="1"/>
          </p:cNvSpPr>
          <p:nvPr/>
        </p:nvSpPr>
        <p:spPr>
          <a:xfrm>
            <a:off x="2492375" y="8459788"/>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13" name="矩形 12"/>
          <p:cNvSpPr/>
          <p:nvPr/>
        </p:nvSpPr>
        <p:spPr>
          <a:xfrm>
            <a:off x="642912" y="4634000"/>
            <a:ext cx="5572176" cy="3416320"/>
          </a:xfrm>
          <a:prstGeom prst="rect">
            <a:avLst/>
          </a:prstGeom>
        </p:spPr>
        <p:txBody>
          <a:bodyPr wrap="square">
            <a:spAutoFit/>
          </a:bodyPr>
          <a:lstStyle/>
          <a:p>
            <a:pPr indent="457200">
              <a:lnSpc>
                <a:spcPct val="150000"/>
              </a:lnSpc>
            </a:pPr>
            <a:r>
              <a:rPr lang="zh-CN" altLang="en-US" dirty="0"/>
              <a:t>由中国企业文化研究会主办的“中外企业文化</a:t>
            </a:r>
            <a:r>
              <a:rPr lang="en-US" altLang="zh-CN" dirty="0"/>
              <a:t>2018</a:t>
            </a:r>
            <a:r>
              <a:rPr lang="zh-CN" altLang="en-US" dirty="0"/>
              <a:t>年深圳峰会”于近日召开，对“改革开放</a:t>
            </a:r>
            <a:r>
              <a:rPr lang="en-US" altLang="zh-CN" dirty="0"/>
              <a:t>40</a:t>
            </a:r>
            <a:r>
              <a:rPr lang="zh-CN" altLang="en-US" dirty="0"/>
              <a:t>年与中国企业文化”调研活动进行了总结表彰。首钢集团获得“改革开放</a:t>
            </a:r>
            <a:r>
              <a:rPr lang="en-US" altLang="zh-CN" dirty="0"/>
              <a:t>40</a:t>
            </a:r>
            <a:r>
              <a:rPr lang="zh-CN" altLang="en-US" dirty="0"/>
              <a:t>年中国企业文化四十典范组织”奖，矿业公司获得“改革开放</a:t>
            </a:r>
            <a:r>
              <a:rPr lang="en-US" altLang="zh-CN" dirty="0"/>
              <a:t>40</a:t>
            </a:r>
            <a:r>
              <a:rPr lang="zh-CN" altLang="en-US" dirty="0"/>
              <a:t>年中国企业文化四十标杆单位”奖，股份公司、京唐公司、水钢公司、长钢公司、贵钢公司、销售公司、中首公司、国际工程公司获得“改革开放</a:t>
            </a:r>
            <a:r>
              <a:rPr lang="en-US" altLang="zh-CN" dirty="0"/>
              <a:t>40</a:t>
            </a:r>
            <a:r>
              <a:rPr lang="zh-CN" altLang="en-US" dirty="0"/>
              <a:t>年中国企业文化优秀单位”奖。</a:t>
            </a:r>
            <a:endParaRPr lang="zh-CN" altLang="zh-CN" dirty="0"/>
          </a:p>
        </p:txBody>
      </p:sp>
      <p:pic>
        <p:nvPicPr>
          <p:cNvPr id="11" name="图片 10"/>
          <p:cNvPicPr/>
          <p:nvPr/>
        </p:nvPicPr>
        <p:blipFill>
          <a:blip r:embed="rId3">
            <a:extLst>
              <a:ext uri="{28A0092B-C50C-407E-A947-70E740481C1C}">
                <a14:useLocalDpi xmlns:a14="http://schemas.microsoft.com/office/drawing/2010/main" xmlns="" val="0"/>
              </a:ext>
            </a:extLst>
          </a:blip>
          <a:stretch>
            <a:fillRect/>
          </a:stretch>
        </p:blipFill>
        <p:spPr>
          <a:xfrm>
            <a:off x="791845" y="1998507"/>
            <a:ext cx="5208923" cy="250148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横卷形 15"/>
          <p:cNvSpPr/>
          <p:nvPr/>
        </p:nvSpPr>
        <p:spPr>
          <a:xfrm>
            <a:off x="188913" y="1042988"/>
            <a:ext cx="6357937" cy="7848600"/>
          </a:xfrm>
          <a:prstGeom prst="horizontalScroll">
            <a:avLst/>
          </a:prstGeom>
          <a:ln>
            <a:solidFill>
              <a:schemeClr val="bg2">
                <a:lumMod val="75000"/>
              </a:schemeClr>
            </a:solidFill>
          </a:ln>
        </p:spPr>
        <p:style>
          <a:lnRef idx="2">
            <a:schemeClr val="accent6"/>
          </a:lnRef>
          <a:fillRef idx="1002">
            <a:schemeClr val="lt2"/>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39171E7D-2810-493A-AA30-DBD966992FC9}"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endParaRPr lang="zh-CN" altLang="en-US" sz="1200" dirty="0">
              <a:solidFill>
                <a:schemeClr val="tx1">
                  <a:tint val="75000"/>
                </a:schemeClr>
              </a:solidFill>
              <a:latin typeface="+mn-lt"/>
              <a:ea typeface="+mn-ea"/>
            </a:endParaRP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E328AA65-1C0A-4E5D-8B09-142C30F0340A}" type="slidenum">
              <a:rPr lang="zh-CN" altLang="en-US" sz="1200">
                <a:solidFill>
                  <a:schemeClr val="tx1">
                    <a:tint val="75000"/>
                  </a:schemeClr>
                </a:solidFill>
                <a:latin typeface="+mn-lt"/>
                <a:ea typeface="+mn-ea"/>
              </a:rPr>
              <a:pPr algn="r" fontAlgn="auto">
                <a:spcBef>
                  <a:spcPts val="0"/>
                </a:spcBef>
                <a:spcAft>
                  <a:spcPts val="0"/>
                </a:spcAft>
                <a:defRPr/>
              </a:pPr>
              <a:t>2</a:t>
            </a:fld>
            <a:endParaRPr lang="zh-CN" altLang="en-US" sz="1200">
              <a:solidFill>
                <a:schemeClr val="tx1">
                  <a:tint val="75000"/>
                </a:schemeClr>
              </a:solidFill>
              <a:latin typeface="+mn-lt"/>
              <a:ea typeface="+mn-ea"/>
            </a:endParaRPr>
          </a:p>
        </p:txBody>
      </p:sp>
      <p:sp>
        <p:nvSpPr>
          <p:cNvPr id="6" name="矩形 5"/>
          <p:cNvSpPr/>
          <p:nvPr/>
        </p:nvSpPr>
        <p:spPr>
          <a:xfrm>
            <a:off x="1643088" y="657197"/>
            <a:ext cx="3672407" cy="904184"/>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r>
              <a:rPr lang="zh-CN" altLang="en-US" sz="6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前  言</a:t>
            </a:r>
          </a:p>
        </p:txBody>
      </p:sp>
      <p:sp>
        <p:nvSpPr>
          <p:cNvPr id="6151" name="矩形 11"/>
          <p:cNvSpPr>
            <a:spLocks noChangeArrowheads="1"/>
          </p:cNvSpPr>
          <p:nvPr/>
        </p:nvSpPr>
        <p:spPr bwMode="auto">
          <a:xfrm>
            <a:off x="1412875" y="2268538"/>
            <a:ext cx="4895850" cy="422275"/>
          </a:xfrm>
          <a:prstGeom prst="rect">
            <a:avLst/>
          </a:prstGeom>
          <a:noFill/>
          <a:ln w="9525">
            <a:noFill/>
            <a:miter lim="800000"/>
            <a:headEnd/>
            <a:tailEnd/>
          </a:ln>
        </p:spPr>
        <p:txBody>
          <a:bodyPr>
            <a:spAutoFit/>
          </a:bodyPr>
          <a:lstStyle/>
          <a:p>
            <a:pPr algn="dist">
              <a:lnSpc>
                <a:spcPct val="120000"/>
              </a:lnSpc>
            </a:pPr>
            <a:r>
              <a:rPr lang="zh-CN" altLang="en-US"/>
              <a:t>        </a:t>
            </a:r>
          </a:p>
        </p:txBody>
      </p:sp>
      <p:sp>
        <p:nvSpPr>
          <p:cNvPr id="2" name="页脚占位符 3"/>
          <p:cNvSpPr txBox="1">
            <a:spLocks noGrp="1"/>
          </p:cNvSpPr>
          <p:nvPr/>
        </p:nvSpPr>
        <p:spPr>
          <a:xfrm>
            <a:off x="2492375" y="8459788"/>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6153" name="Text Box 9"/>
          <p:cNvSpPr txBox="1">
            <a:spLocks noChangeArrowheads="1"/>
          </p:cNvSpPr>
          <p:nvPr/>
        </p:nvSpPr>
        <p:spPr bwMode="auto">
          <a:xfrm>
            <a:off x="1196975" y="2051050"/>
            <a:ext cx="5040313" cy="5854700"/>
          </a:xfrm>
          <a:prstGeom prst="rect">
            <a:avLst/>
          </a:prstGeom>
          <a:noFill/>
          <a:ln w="9525">
            <a:noFill/>
            <a:miter lim="800000"/>
            <a:headEnd/>
            <a:tailEnd/>
          </a:ln>
        </p:spPr>
        <p:txBody>
          <a:bodyPr>
            <a:spAutoFit/>
          </a:bodyPr>
          <a:lstStyle/>
          <a:p>
            <a:pPr>
              <a:lnSpc>
                <a:spcPct val="130000"/>
              </a:lnSpc>
            </a:pPr>
            <a:r>
              <a:rPr lang="zh-CN" altLang="en-US" dirty="0"/>
              <a:t>        为了更好地发挥北京金属学会联系广大科技工作者的桥梁和纽带作用，为北京地区科技工作者搭建一个信息沟通交流的平台，</a:t>
            </a:r>
            <a:r>
              <a:rPr lang="en-US" altLang="zh-CN" dirty="0"/>
              <a:t>2012</a:t>
            </a:r>
            <a:r>
              <a:rPr lang="zh-CN" altLang="en-US" dirty="0"/>
              <a:t>年北京金属学会创办了</a:t>
            </a:r>
            <a:r>
              <a:rPr lang="en-US" altLang="zh-CN" dirty="0"/>
              <a:t>《</a:t>
            </a:r>
            <a:r>
              <a:rPr lang="zh-CN" altLang="en-US" dirty="0"/>
              <a:t>学会简讯</a:t>
            </a:r>
            <a:r>
              <a:rPr lang="en-US" altLang="zh-CN" dirty="0"/>
              <a:t>》</a:t>
            </a:r>
            <a:r>
              <a:rPr lang="zh-CN" altLang="en-US" dirty="0"/>
              <a:t>专刊，内容包括：学会信息、综合报道、会员动态三个部分，以解读政府有关冶金领域的政策、规划；介绍会员单位技术交流发展动态；展示会员单位科技发展的最新成果及企业需求，促成会员单位之间项目合作。其宗旨是将“学会简讯”逐步办成会员单位信任的信息平台，领导决策的参谋，联系会员单位的桥梁纽带，展示会员成就的窗口。</a:t>
            </a:r>
          </a:p>
          <a:p>
            <a:pPr>
              <a:lnSpc>
                <a:spcPct val="130000"/>
              </a:lnSpc>
            </a:pPr>
            <a:r>
              <a:rPr lang="zh-CN" altLang="en-US" dirty="0"/>
              <a:t>         “学会简讯”自创刊以来，得到了各会员单位领导、同仁的鼎力支持</a:t>
            </a:r>
            <a:r>
              <a:rPr lang="zh-CN" altLang="en-US" dirty="0" smtClean="0"/>
              <a:t>，</a:t>
            </a:r>
            <a:r>
              <a:rPr lang="en-US" altLang="zh-CN" dirty="0" smtClean="0"/>
              <a:t>《</a:t>
            </a:r>
            <a:r>
              <a:rPr lang="zh-CN" altLang="en-US" dirty="0" smtClean="0"/>
              <a:t>学会简讯</a:t>
            </a:r>
            <a:r>
              <a:rPr lang="en-US" altLang="zh-CN" dirty="0" smtClean="0"/>
              <a:t>》</a:t>
            </a:r>
            <a:r>
              <a:rPr lang="zh-CN" altLang="en-US" dirty="0" smtClean="0"/>
              <a:t>今后</a:t>
            </a:r>
            <a:r>
              <a:rPr lang="zh-CN" altLang="en-US" dirty="0"/>
              <a:t>的成长仍将离不开各会员单位的热情关怀、至诚呵护。学会办公室将尽心尽力，积极探索，勇于创新，不断提升</a:t>
            </a:r>
            <a:r>
              <a:rPr lang="en-US" altLang="zh-CN" dirty="0"/>
              <a:t>《</a:t>
            </a:r>
            <a:r>
              <a:rPr lang="zh-CN" altLang="en-US" dirty="0"/>
              <a:t>学会简讯</a:t>
            </a:r>
            <a:r>
              <a:rPr lang="en-US" altLang="zh-CN" dirty="0"/>
              <a:t>》</a:t>
            </a:r>
            <a:r>
              <a:rPr lang="zh-CN" altLang="en-US" dirty="0"/>
              <a:t>水平。</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descr="rectangle callout"/>
          <p:cNvPicPr>
            <a:picLocks noChangeAspect="1" noChangeArrowheads="1"/>
          </p:cNvPicPr>
          <p:nvPr/>
        </p:nvPicPr>
        <p:blipFill>
          <a:blip r:embed="rId2" cstate="print"/>
          <a:srcRect t="-2591"/>
          <a:stretch>
            <a:fillRect/>
          </a:stretch>
        </p:blipFill>
        <p:spPr bwMode="auto">
          <a:xfrm>
            <a:off x="325417" y="434991"/>
            <a:ext cx="6318293" cy="8713787"/>
          </a:xfrm>
          <a:prstGeom prst="rect">
            <a:avLst/>
          </a:prstGeom>
          <a:noFill/>
          <a:ln w="9525">
            <a:noFill/>
            <a:miter lim="800000"/>
            <a:headEnd/>
            <a:tailEnd/>
          </a:ln>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39171E7D-2810-493A-AA30-DBD966992FC9}"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endParaRPr lang="zh-CN" altLang="en-US" sz="1200" dirty="0">
              <a:solidFill>
                <a:schemeClr val="tx1">
                  <a:tint val="75000"/>
                </a:schemeClr>
              </a:solidFill>
              <a:latin typeface="+mn-lt"/>
              <a:ea typeface="+mn-ea"/>
            </a:endParaRP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F2E3CA5E-E162-4891-8D9D-C7B5662C0177}" type="slidenum">
              <a:rPr lang="zh-CN" altLang="en-US" sz="1200">
                <a:solidFill>
                  <a:schemeClr val="tx1">
                    <a:tint val="75000"/>
                  </a:schemeClr>
                </a:solidFill>
                <a:latin typeface="+mn-lt"/>
                <a:ea typeface="+mn-ea"/>
              </a:rPr>
              <a:pPr algn="r" fontAlgn="auto">
                <a:spcBef>
                  <a:spcPts val="0"/>
                </a:spcBef>
                <a:spcAft>
                  <a:spcPts val="0"/>
                </a:spcAft>
                <a:defRPr/>
              </a:pPr>
              <a:t>20</a:t>
            </a:fld>
            <a:endParaRPr lang="zh-CN" altLang="en-US" sz="1200">
              <a:solidFill>
                <a:schemeClr val="tx1">
                  <a:tint val="75000"/>
                </a:schemeClr>
              </a:solidFill>
              <a:latin typeface="+mn-lt"/>
              <a:ea typeface="+mn-ea"/>
            </a:endParaRPr>
          </a:p>
        </p:txBody>
      </p:sp>
      <p:sp>
        <p:nvSpPr>
          <p:cNvPr id="6" name="矩形 5"/>
          <p:cNvSpPr/>
          <p:nvPr/>
        </p:nvSpPr>
        <p:spPr>
          <a:xfrm>
            <a:off x="0" y="0"/>
            <a:ext cx="6858000" cy="755576"/>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r>
              <a:rPr lang="zh-CN" altLang="en-US" sz="32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三、会  员  动  态</a:t>
            </a:r>
            <a:r>
              <a:rPr lang="en-US" altLang="zh-CN"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a:t>
            </a:r>
            <a:r>
              <a:rPr lang="zh-CN" alt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荣誉奖励</a:t>
            </a:r>
            <a:endParaRPr lang="zh-CN" alt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sp>
        <p:nvSpPr>
          <p:cNvPr id="12" name="圆角矩形 11"/>
          <p:cNvSpPr/>
          <p:nvPr/>
        </p:nvSpPr>
        <p:spPr>
          <a:xfrm>
            <a:off x="928670" y="785786"/>
            <a:ext cx="4929222" cy="704746"/>
          </a:xfrm>
          <a:prstGeom prst="roundRect">
            <a:avLst/>
          </a:prstGeom>
          <a:ln>
            <a:solidFill>
              <a:schemeClr val="bg1"/>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algn="ctr">
              <a:lnSpc>
                <a:spcPts val="2300"/>
              </a:lnSpc>
              <a:defRPr/>
            </a:pPr>
            <a:r>
              <a:rPr lang="zh-CN" altLang="en-US" b="1" dirty="0">
                <a:solidFill>
                  <a:schemeClr val="bg1"/>
                </a:solidFill>
                <a:latin typeface="黑体" pitchFamily="49" charset="-122"/>
                <a:ea typeface="黑体" pitchFamily="49" charset="-122"/>
              </a:rPr>
              <a:t>中国恩菲荣获</a:t>
            </a:r>
            <a:r>
              <a:rPr lang="en-US" altLang="zh-CN" b="1" dirty="0">
                <a:solidFill>
                  <a:schemeClr val="bg1"/>
                </a:solidFill>
                <a:latin typeface="黑体" pitchFamily="49" charset="-122"/>
                <a:ea typeface="黑体" pitchFamily="49" charset="-122"/>
              </a:rPr>
              <a:t>2017</a:t>
            </a:r>
            <a:r>
              <a:rPr lang="zh-CN" altLang="en-US" b="1" dirty="0">
                <a:solidFill>
                  <a:schemeClr val="bg1"/>
                </a:solidFill>
                <a:latin typeface="黑体" pitchFamily="49" charset="-122"/>
                <a:ea typeface="黑体" pitchFamily="49" charset="-122"/>
              </a:rPr>
              <a:t>年度中国有色金属</a:t>
            </a:r>
            <a:r>
              <a:rPr lang="zh-CN" altLang="en-US" b="1" dirty="0" smtClean="0">
                <a:solidFill>
                  <a:schemeClr val="bg1"/>
                </a:solidFill>
                <a:latin typeface="黑体" pitchFamily="49" charset="-122"/>
                <a:ea typeface="黑体" pitchFamily="49" charset="-122"/>
              </a:rPr>
              <a:t>工业</a:t>
            </a:r>
            <a:endParaRPr lang="en-US" altLang="zh-CN" b="1" dirty="0" smtClean="0">
              <a:solidFill>
                <a:schemeClr val="bg1"/>
              </a:solidFill>
              <a:latin typeface="黑体" pitchFamily="49" charset="-122"/>
              <a:ea typeface="黑体" pitchFamily="49" charset="-122"/>
            </a:endParaRPr>
          </a:p>
          <a:p>
            <a:pPr algn="ctr">
              <a:lnSpc>
                <a:spcPts val="2300"/>
              </a:lnSpc>
              <a:defRPr/>
            </a:pPr>
            <a:r>
              <a:rPr lang="zh-CN" altLang="en-US" b="1" dirty="0" smtClean="0">
                <a:solidFill>
                  <a:schemeClr val="bg1"/>
                </a:solidFill>
                <a:latin typeface="黑体" pitchFamily="49" charset="-122"/>
                <a:ea typeface="黑体" pitchFamily="49" charset="-122"/>
              </a:rPr>
              <a:t>科学技术</a:t>
            </a:r>
            <a:r>
              <a:rPr lang="zh-CN" altLang="en-US" b="1" dirty="0">
                <a:solidFill>
                  <a:schemeClr val="bg1"/>
                </a:solidFill>
                <a:latin typeface="黑体" pitchFamily="49" charset="-122"/>
                <a:ea typeface="黑体" pitchFamily="49" charset="-122"/>
              </a:rPr>
              <a:t>一等奖</a:t>
            </a:r>
            <a:endParaRPr lang="zh-CN" altLang="zh-CN" sz="2000" b="1" dirty="0">
              <a:solidFill>
                <a:schemeClr val="bg1"/>
              </a:solidFill>
              <a:latin typeface="黑体" pitchFamily="49" charset="-122"/>
              <a:ea typeface="黑体" pitchFamily="49" charset="-122"/>
            </a:endParaRPr>
          </a:p>
        </p:txBody>
      </p:sp>
      <p:sp>
        <p:nvSpPr>
          <p:cNvPr id="7" name="页脚占位符 3"/>
          <p:cNvSpPr txBox="1">
            <a:spLocks noGrp="1"/>
          </p:cNvSpPr>
          <p:nvPr/>
        </p:nvSpPr>
        <p:spPr>
          <a:xfrm>
            <a:off x="2492375" y="8459788"/>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6147"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148" name="Rectangle 4"/>
          <p:cNvSpPr>
            <a:spLocks noChangeArrowheads="1"/>
          </p:cNvSpPr>
          <p:nvPr/>
        </p:nvSpPr>
        <p:spPr bwMode="auto">
          <a:xfrm>
            <a:off x="0" y="457200"/>
            <a:ext cx="6858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149" name="Rectangle 5"/>
          <p:cNvSpPr>
            <a:spLocks noChangeArrowheads="1"/>
          </p:cNvSpPr>
          <p:nvPr/>
        </p:nvSpPr>
        <p:spPr bwMode="auto">
          <a:xfrm>
            <a:off x="0" y="2362200"/>
            <a:ext cx="6858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2" name="TextBox 1"/>
          <p:cNvSpPr txBox="1"/>
          <p:nvPr/>
        </p:nvSpPr>
        <p:spPr>
          <a:xfrm>
            <a:off x="836712" y="1619672"/>
            <a:ext cx="5286412" cy="4978735"/>
          </a:xfrm>
          <a:prstGeom prst="rect">
            <a:avLst/>
          </a:prstGeom>
          <a:noFill/>
        </p:spPr>
        <p:txBody>
          <a:bodyPr wrap="square" rtlCol="0">
            <a:spAutoFit/>
          </a:bodyPr>
          <a:lstStyle/>
          <a:p>
            <a:pPr indent="361950">
              <a:lnSpc>
                <a:spcPts val="2400"/>
              </a:lnSpc>
            </a:pPr>
            <a:r>
              <a:rPr lang="en-US" altLang="zh-CN" sz="1400" dirty="0"/>
              <a:t>10</a:t>
            </a:r>
            <a:r>
              <a:rPr lang="zh-CN" altLang="en-US" sz="1400" dirty="0"/>
              <a:t>月</a:t>
            </a:r>
            <a:r>
              <a:rPr lang="en-US" altLang="zh-CN" sz="1400" dirty="0"/>
              <a:t>24-26</a:t>
            </a:r>
            <a:r>
              <a:rPr lang="zh-CN" altLang="en-US" sz="1400" dirty="0"/>
              <a:t>日，全国有色金属科技创新大会暨技术合作湖南洽谈会在长沙召开。大会以“创新、开放、绿色、融合”为主题，力求探索有色金属产业产学研用深度融合创新体系，推动科技创新成果转化，为高质量发展提供有力支撑。</a:t>
            </a:r>
          </a:p>
          <a:p>
            <a:pPr indent="361950">
              <a:lnSpc>
                <a:spcPts val="2400"/>
              </a:lnSpc>
            </a:pPr>
            <a:r>
              <a:rPr lang="zh-CN" altLang="en-US" sz="1400" dirty="0"/>
              <a:t>大会颁发了</a:t>
            </a:r>
            <a:r>
              <a:rPr lang="en-US" altLang="zh-CN" sz="1400" dirty="0"/>
              <a:t>2017</a:t>
            </a:r>
            <a:r>
              <a:rPr lang="zh-CN" altLang="en-US" sz="1400" dirty="0"/>
              <a:t>年度中国有色金属工业科学技术奖。中国恩菲作为第一完成单位完成的“氧气底吹熔炼造锍捕金处理复杂精金矿技术开发与应用”和北京恩菲环保股份有限公司完成的“城镇污水生化</a:t>
            </a:r>
            <a:r>
              <a:rPr lang="en-US" altLang="zh-CN" sz="1400" dirty="0"/>
              <a:t>-</a:t>
            </a:r>
            <a:r>
              <a:rPr lang="zh-CN" altLang="en-US" sz="1400" dirty="0"/>
              <a:t>物化多级耦合的高品质再生水处理技术研发及应用”获</a:t>
            </a:r>
            <a:r>
              <a:rPr lang="en-US" altLang="zh-CN" sz="1400" dirty="0"/>
              <a:t>2017</a:t>
            </a:r>
            <a:r>
              <a:rPr lang="zh-CN" altLang="en-US" sz="1400" dirty="0"/>
              <a:t>年度中国有色金属工业科学技术一等奖。</a:t>
            </a:r>
          </a:p>
          <a:p>
            <a:pPr indent="361950">
              <a:lnSpc>
                <a:spcPts val="2400"/>
              </a:lnSpc>
            </a:pPr>
            <a:r>
              <a:rPr lang="zh-CN" altLang="en-US" sz="1400" dirty="0" smtClean="0"/>
              <a:t>湖南</a:t>
            </a:r>
            <a:r>
              <a:rPr lang="zh-CN" altLang="en-US" sz="1400" dirty="0"/>
              <a:t>有色金属产业创新联盟同期成立，该联盟由湖南省有色金属管理局发起，由政府部门、产业园区、有色金属重点企业、高校、科研院所等组成，中国恩菲当选副理事长单位，公司副总经理、总工程师刘诚当选副理事长</a:t>
            </a:r>
            <a:r>
              <a:rPr lang="zh-CN" altLang="en-US" sz="1400" dirty="0" smtClean="0"/>
              <a:t>。</a:t>
            </a:r>
            <a:endParaRPr lang="en-US" altLang="zh-CN" sz="1400" dirty="0" smtClean="0"/>
          </a:p>
          <a:p>
            <a:pPr indent="361950">
              <a:lnSpc>
                <a:spcPts val="2400"/>
              </a:lnSpc>
            </a:pPr>
            <a:r>
              <a:rPr lang="zh-CN" altLang="en-US" sz="1400" dirty="0" smtClean="0"/>
              <a:t>本</a:t>
            </a:r>
            <a:r>
              <a:rPr lang="zh-CN" altLang="en-US" sz="1400" dirty="0"/>
              <a:t>次科技创新大会对促进公司与有色金属重点企业、高校、科研院所等科技创新主力军的合作，不断增强创新驱动力，在高起点上实现高技术高质量发展具有重要作用。</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15307" y="6598407"/>
            <a:ext cx="4929221" cy="176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6" descr="rectangle callout"/>
          <p:cNvPicPr>
            <a:picLocks noChangeAspect="1" noChangeArrowheads="1"/>
          </p:cNvPicPr>
          <p:nvPr/>
        </p:nvPicPr>
        <p:blipFill>
          <a:blip r:embed="rId2" cstate="print"/>
          <a:srcRect t="-2591"/>
          <a:stretch>
            <a:fillRect/>
          </a:stretch>
        </p:blipFill>
        <p:spPr bwMode="auto">
          <a:xfrm>
            <a:off x="269853" y="430213"/>
            <a:ext cx="6318293" cy="8713787"/>
          </a:xfrm>
          <a:prstGeom prst="rect">
            <a:avLst/>
          </a:prstGeom>
          <a:noFill/>
          <a:ln w="9525">
            <a:noFill/>
            <a:miter lim="800000"/>
            <a:headEnd/>
            <a:tailEnd/>
          </a:ln>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FC47EAFC-3CA6-444F-9219-42FDB9FE2E67}"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08DE547E-C5FD-458D-BB62-A18F01C8285E}" type="slidenum">
              <a:rPr lang="zh-CN" altLang="en-US" sz="1200">
                <a:solidFill>
                  <a:schemeClr val="tx1">
                    <a:tint val="75000"/>
                  </a:schemeClr>
                </a:solidFill>
                <a:latin typeface="+mn-lt"/>
                <a:ea typeface="+mn-ea"/>
              </a:rPr>
              <a:pPr algn="r" fontAlgn="auto">
                <a:spcBef>
                  <a:spcPts val="0"/>
                </a:spcBef>
                <a:spcAft>
                  <a:spcPts val="0"/>
                </a:spcAft>
                <a:defRPr/>
              </a:pPr>
              <a:t>21</a:t>
            </a:fld>
            <a:endParaRPr lang="zh-CN" altLang="en-US" sz="1200">
              <a:solidFill>
                <a:schemeClr val="tx1">
                  <a:tint val="75000"/>
                </a:schemeClr>
              </a:solidFill>
              <a:latin typeface="+mn-lt"/>
              <a:ea typeface="+mn-ea"/>
            </a:endParaRPr>
          </a:p>
        </p:txBody>
      </p:sp>
      <p:sp>
        <p:nvSpPr>
          <p:cNvPr id="6" name="矩形 5"/>
          <p:cNvSpPr/>
          <p:nvPr/>
        </p:nvSpPr>
        <p:spPr>
          <a:xfrm>
            <a:off x="0" y="0"/>
            <a:ext cx="6858000" cy="683568"/>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r>
              <a:rPr lang="zh-CN" alt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三、会  员  动  态</a:t>
            </a:r>
            <a:r>
              <a:rPr lang="en-US" altLang="zh-CN"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a:t>
            </a:r>
            <a:r>
              <a:rPr lang="zh-CN" alt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荣誉奖励</a:t>
            </a:r>
          </a:p>
        </p:txBody>
      </p:sp>
      <p:sp>
        <p:nvSpPr>
          <p:cNvPr id="7" name="圆角矩形 6"/>
          <p:cNvSpPr/>
          <p:nvPr/>
        </p:nvSpPr>
        <p:spPr>
          <a:xfrm>
            <a:off x="714356" y="785786"/>
            <a:ext cx="5357850" cy="785818"/>
          </a:xfrm>
          <a:prstGeom prst="roundRect">
            <a:avLst/>
          </a:prstGeom>
          <a:scene3d>
            <a:camera prst="orthographicFront"/>
            <a:lightRig rig="flat" dir="t"/>
          </a:scene3d>
          <a:sp3d>
            <a:bevelT/>
          </a:sp3d>
        </p:spPr>
        <p:style>
          <a:lnRef idx="1">
            <a:schemeClr val="accent6"/>
          </a:lnRef>
          <a:fillRef idx="2">
            <a:schemeClr val="accent6"/>
          </a:fillRef>
          <a:effectRef idx="1">
            <a:schemeClr val="accent6"/>
          </a:effectRef>
          <a:fontRef idx="minor">
            <a:schemeClr val="dk1"/>
          </a:fontRef>
        </p:style>
        <p:txBody>
          <a:bodyPr anchor="ctr" anchorCtr="0"/>
          <a:lstStyle/>
          <a:p>
            <a:pPr algn="ctr">
              <a:lnSpc>
                <a:spcPts val="2400"/>
              </a:lnSpc>
              <a:defRPr/>
            </a:pPr>
            <a:r>
              <a:rPr lang="zh-CN" altLang="en-US" sz="2000" b="1" dirty="0">
                <a:solidFill>
                  <a:schemeClr val="bg1"/>
                </a:solidFill>
                <a:latin typeface="黑体" pitchFamily="49" charset="-122"/>
                <a:ea typeface="黑体" pitchFamily="49" charset="-122"/>
              </a:rPr>
              <a:t>中冶京诚荣获全球“</a:t>
            </a:r>
            <a:r>
              <a:rPr lang="en-US" altLang="zh-CN" sz="2000" b="1" dirty="0">
                <a:solidFill>
                  <a:schemeClr val="bg1"/>
                </a:solidFill>
                <a:latin typeface="黑体" pitchFamily="49" charset="-122"/>
                <a:ea typeface="黑体" pitchFamily="49" charset="-122"/>
              </a:rPr>
              <a:t>2018</a:t>
            </a:r>
            <a:r>
              <a:rPr lang="zh-CN" altLang="en-US" sz="2000" b="1" dirty="0">
                <a:solidFill>
                  <a:schemeClr val="bg1"/>
                </a:solidFill>
                <a:latin typeface="黑体" pitchFamily="49" charset="-122"/>
                <a:ea typeface="黑体" pitchFamily="49" charset="-122"/>
              </a:rPr>
              <a:t>基础设施年度光辉大奖赛”光辉大奖</a:t>
            </a:r>
            <a:endParaRPr lang="zh-CN" altLang="zh-CN" sz="2000" b="1" dirty="0">
              <a:solidFill>
                <a:schemeClr val="bg1"/>
              </a:solidFill>
              <a:latin typeface="黑体" pitchFamily="49" charset="-122"/>
              <a:ea typeface="黑体" pitchFamily="49" charset="-122"/>
            </a:endParaRPr>
          </a:p>
        </p:txBody>
      </p:sp>
      <p:sp>
        <p:nvSpPr>
          <p:cNvPr id="2" name="矩形 1"/>
          <p:cNvSpPr/>
          <p:nvPr/>
        </p:nvSpPr>
        <p:spPr>
          <a:xfrm>
            <a:off x="714356" y="3555106"/>
            <a:ext cx="5357850" cy="2919645"/>
          </a:xfrm>
          <a:prstGeom prst="rect">
            <a:avLst/>
          </a:prstGeom>
        </p:spPr>
        <p:txBody>
          <a:bodyPr wrap="square">
            <a:spAutoFit/>
          </a:bodyPr>
          <a:lstStyle/>
          <a:p>
            <a:pPr indent="457200">
              <a:lnSpc>
                <a:spcPts val="2800"/>
              </a:lnSpc>
            </a:pPr>
            <a:r>
              <a:rPr lang="zh-CN" altLang="en-US" sz="1600" dirty="0" smtClean="0"/>
              <a:t>“</a:t>
            </a:r>
            <a:r>
              <a:rPr lang="zh-CN" altLang="en-US" sz="1600" dirty="0"/>
              <a:t>基础设施年度光辉大奖赛”已举办</a:t>
            </a:r>
            <a:r>
              <a:rPr lang="en-US" altLang="zh-CN" sz="1600" dirty="0"/>
              <a:t>14</a:t>
            </a:r>
            <a:r>
              <a:rPr lang="zh-CN" altLang="en-US" sz="1600" dirty="0"/>
              <a:t>届，旨在全球范围内表彰在基础设施设计、建设和运维方面应用</a:t>
            </a:r>
            <a:r>
              <a:rPr lang="en-US" altLang="zh-CN" sz="1600" dirty="0"/>
              <a:t>BIM</a:t>
            </a:r>
            <a:r>
              <a:rPr lang="zh-CN" altLang="en-US" sz="1600" dirty="0"/>
              <a:t>技术的卓越工程，是该领域全球最具影响力的赛事之一。本届大赛，来自中国、英国、法国、日本和西班牙等</a:t>
            </a:r>
            <a:r>
              <a:rPr lang="en-US" altLang="zh-CN" sz="1600" dirty="0"/>
              <a:t>60</a:t>
            </a:r>
            <a:r>
              <a:rPr lang="zh-CN" altLang="en-US" sz="1600" dirty="0"/>
              <a:t>多个国家和地区的</a:t>
            </a:r>
            <a:r>
              <a:rPr lang="en-US" altLang="zh-CN" sz="1600" dirty="0"/>
              <a:t>420</a:t>
            </a:r>
            <a:r>
              <a:rPr lang="zh-CN" altLang="en-US" sz="1600" dirty="0"/>
              <a:t>个项目参加角逐，竞争十分激烈。经过</a:t>
            </a:r>
            <a:r>
              <a:rPr lang="en-US" altLang="zh-CN" sz="1600" dirty="0"/>
              <a:t>12</a:t>
            </a:r>
            <a:r>
              <a:rPr lang="zh-CN" altLang="en-US" sz="1600" dirty="0"/>
              <a:t>个独立评审团的严格评选，最终产生了</a:t>
            </a:r>
            <a:r>
              <a:rPr lang="en-US" altLang="zh-CN" sz="1600" dirty="0"/>
              <a:t>19</a:t>
            </a:r>
            <a:r>
              <a:rPr lang="zh-CN" altLang="en-US" sz="1600" dirty="0"/>
              <a:t>个奖项。其中，中冶京诚参赛的“成都市温江区</a:t>
            </a:r>
            <a:r>
              <a:rPr lang="en-US" altLang="zh-CN" sz="1600" dirty="0"/>
              <a:t>40</a:t>
            </a:r>
            <a:r>
              <a:rPr lang="zh-CN" altLang="en-US" sz="1600" dirty="0"/>
              <a:t>万吨日供水工程”获得了水处理工程类光辉大奖。</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2489" y="6428034"/>
            <a:ext cx="5219717" cy="19270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2489" y="1763688"/>
            <a:ext cx="2216472" cy="166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矩形 7"/>
          <p:cNvSpPr/>
          <p:nvPr/>
        </p:nvSpPr>
        <p:spPr>
          <a:xfrm>
            <a:off x="3170719" y="1650077"/>
            <a:ext cx="3001481" cy="2336537"/>
          </a:xfrm>
          <a:prstGeom prst="rect">
            <a:avLst/>
          </a:prstGeom>
        </p:spPr>
        <p:txBody>
          <a:bodyPr wrap="square">
            <a:spAutoFit/>
          </a:bodyPr>
          <a:lstStyle/>
          <a:p>
            <a:pPr indent="457200">
              <a:lnSpc>
                <a:spcPts val="2500"/>
              </a:lnSpc>
            </a:pPr>
            <a:r>
              <a:rPr lang="en-US" altLang="zh-CN" sz="1600" dirty="0"/>
              <a:t>10</a:t>
            </a:r>
            <a:r>
              <a:rPr lang="zh-CN" altLang="en-US" sz="1600" dirty="0"/>
              <a:t>月</a:t>
            </a:r>
            <a:r>
              <a:rPr lang="en-US" altLang="zh-CN" sz="1600" dirty="0"/>
              <a:t>18</a:t>
            </a:r>
            <a:r>
              <a:rPr lang="zh-CN" altLang="en-US" sz="1600" dirty="0"/>
              <a:t>日，在英国伦敦举办的全球“</a:t>
            </a:r>
            <a:r>
              <a:rPr lang="en-US" altLang="zh-CN" sz="1600" dirty="0"/>
              <a:t>2018</a:t>
            </a:r>
            <a:r>
              <a:rPr lang="zh-CN" altLang="en-US" sz="1600" dirty="0"/>
              <a:t>基础设施年度光辉大奖赛”决赛中，中冶京诚工程技术有限公司荣获光辉大奖</a:t>
            </a:r>
            <a:r>
              <a:rPr lang="zh-CN" altLang="en-US" sz="1600" dirty="0" smtClean="0"/>
              <a:t>。</a:t>
            </a:r>
            <a:r>
              <a:rPr lang="zh-CN" altLang="en-US" sz="1600" dirty="0"/>
              <a:t>这是中冶集团首次</a:t>
            </a:r>
            <a:r>
              <a:rPr lang="zh-CN" altLang="en-US" sz="1600" dirty="0" smtClean="0"/>
              <a:t>在该</a:t>
            </a:r>
            <a:r>
              <a:rPr lang="zh-CN" altLang="en-US" sz="1600" dirty="0"/>
              <a:t>项国际大赛中获得光辉大奖。</a:t>
            </a:r>
          </a:p>
          <a:p>
            <a:pPr indent="457200">
              <a:lnSpc>
                <a:spcPts val="2500"/>
              </a:lnSpc>
            </a:pPr>
            <a:endParaRPr lang="zh-CN" alt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28" y="352380"/>
            <a:ext cx="6264276" cy="8893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175EE051-148E-42C5-A154-55580040BEB5}"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113EBC82-6938-4EDE-AEDA-6C6F67931921}" type="slidenum">
              <a:rPr lang="zh-CN" altLang="en-US" sz="1200">
                <a:solidFill>
                  <a:schemeClr val="tx1">
                    <a:tint val="75000"/>
                  </a:schemeClr>
                </a:solidFill>
                <a:latin typeface="+mn-lt"/>
                <a:ea typeface="+mn-ea"/>
              </a:rPr>
              <a:pPr algn="r" fontAlgn="auto">
                <a:spcBef>
                  <a:spcPts val="0"/>
                </a:spcBef>
                <a:spcAft>
                  <a:spcPts val="0"/>
                </a:spcAft>
                <a:defRPr/>
              </a:pPr>
              <a:t>22</a:t>
            </a:fld>
            <a:endParaRPr lang="zh-CN" altLang="en-US" sz="1200">
              <a:solidFill>
                <a:schemeClr val="tx1">
                  <a:tint val="75000"/>
                </a:schemeClr>
              </a:solidFill>
              <a:latin typeface="+mn-lt"/>
              <a:ea typeface="+mn-ea"/>
            </a:endParaRPr>
          </a:p>
        </p:txBody>
      </p:sp>
      <p:grpSp>
        <p:nvGrpSpPr>
          <p:cNvPr id="26630" name="圆角矩形 6"/>
          <p:cNvGrpSpPr>
            <a:grpSpLocks/>
          </p:cNvGrpSpPr>
          <p:nvPr/>
        </p:nvGrpSpPr>
        <p:grpSpPr bwMode="auto">
          <a:xfrm>
            <a:off x="785794" y="857224"/>
            <a:ext cx="5159496" cy="759469"/>
            <a:chOff x="625" y="578"/>
            <a:chExt cx="3285" cy="411"/>
          </a:xfrm>
        </p:grpSpPr>
        <p:pic>
          <p:nvPicPr>
            <p:cNvPr id="26634" name="圆角矩形 6"/>
            <p:cNvPicPr>
              <a:picLocks noChangeArrowheads="1"/>
            </p:cNvPicPr>
            <p:nvPr/>
          </p:nvPicPr>
          <p:blipFill>
            <a:blip r:embed="rId3" cstate="print"/>
            <a:srcRect/>
            <a:stretch>
              <a:fillRect/>
            </a:stretch>
          </p:blipFill>
          <p:spPr bwMode="auto">
            <a:xfrm>
              <a:off x="665" y="578"/>
              <a:ext cx="3245" cy="411"/>
            </a:xfrm>
            <a:prstGeom prst="rect">
              <a:avLst/>
            </a:prstGeom>
            <a:noFill/>
            <a:ln w="9525">
              <a:noFill/>
              <a:miter lim="800000"/>
              <a:headEnd/>
              <a:tailEnd/>
            </a:ln>
          </p:spPr>
        </p:pic>
        <p:sp>
          <p:nvSpPr>
            <p:cNvPr id="26635" name="Text Box 8"/>
            <p:cNvSpPr txBox="1">
              <a:spLocks noChangeArrowheads="1"/>
            </p:cNvSpPr>
            <p:nvPr/>
          </p:nvSpPr>
          <p:spPr bwMode="auto">
            <a:xfrm>
              <a:off x="625" y="597"/>
              <a:ext cx="3241" cy="348"/>
            </a:xfrm>
            <a:prstGeom prst="rect">
              <a:avLst/>
            </a:prstGeom>
            <a:noFill/>
            <a:ln w="9525">
              <a:noFill/>
              <a:miter lim="800000"/>
              <a:headEnd/>
              <a:tailEnd/>
            </a:ln>
          </p:spPr>
          <p:txBody>
            <a:bodyPr anchor="ctr"/>
            <a:lstStyle/>
            <a:p>
              <a:pPr algn="ctr">
                <a:lnSpc>
                  <a:spcPct val="105000"/>
                </a:lnSpc>
              </a:pPr>
              <a:r>
                <a:rPr lang="zh-CN" altLang="en-US" sz="2000" b="1" dirty="0">
                  <a:solidFill>
                    <a:schemeClr val="bg1"/>
                  </a:solidFill>
                </a:rPr>
                <a:t>首钢冷轧公司荣获国家级高新技术企业称号</a:t>
              </a:r>
              <a:endParaRPr lang="zh-CN" altLang="zh-CN" sz="2000" b="1" dirty="0">
                <a:solidFill>
                  <a:schemeClr val="bg1"/>
                </a:solidFill>
              </a:endParaRPr>
            </a:p>
          </p:txBody>
        </p:sp>
      </p:grpSp>
      <p:sp>
        <p:nvSpPr>
          <p:cNvPr id="26631" name="Rectangle 1"/>
          <p:cNvSpPr>
            <a:spLocks noChangeArrowheads="1"/>
          </p:cNvSpPr>
          <p:nvPr/>
        </p:nvSpPr>
        <p:spPr bwMode="auto">
          <a:xfrm>
            <a:off x="620713" y="4327525"/>
            <a:ext cx="5545137" cy="581025"/>
          </a:xfrm>
          <a:prstGeom prst="rect">
            <a:avLst/>
          </a:prstGeom>
          <a:noFill/>
          <a:ln w="9525">
            <a:noFill/>
            <a:miter lim="800000"/>
            <a:headEnd/>
            <a:tailEnd/>
          </a:ln>
        </p:spPr>
        <p:txBody>
          <a:bodyPr anchor="ctr">
            <a:spAutoFit/>
          </a:bodyPr>
          <a:lstStyle/>
          <a:p>
            <a:pPr eaLnBrk="0" hangingPunct="0"/>
            <a:r>
              <a:rPr lang="zh-CN" altLang="en-US" sz="1600"/>
              <a:t/>
            </a:r>
            <a:br>
              <a:rPr lang="zh-CN" altLang="en-US" sz="1600"/>
            </a:br>
            <a:endParaRPr lang="zh-CN" altLang="en-US" sz="1600"/>
          </a:p>
        </p:txBody>
      </p:sp>
      <p:sp>
        <p:nvSpPr>
          <p:cNvPr id="2" name="矩形 6"/>
          <p:cNvSpPr/>
          <p:nvPr/>
        </p:nvSpPr>
        <p:spPr>
          <a:xfrm>
            <a:off x="-3175" y="61912"/>
            <a:ext cx="6858000" cy="683569"/>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endParaRPr lang="en-US" altLang="zh-CN"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a:p>
            <a:pPr algn="ctr" fontAlgn="auto">
              <a:spcBef>
                <a:spcPts val="0"/>
              </a:spcBef>
              <a:spcAft>
                <a:spcPts val="0"/>
              </a:spcAft>
              <a:defRPr/>
            </a:pPr>
            <a:r>
              <a:rPr lang="zh-CN" alt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三、会  员  动  态</a:t>
            </a:r>
            <a:r>
              <a:rPr lang="en-US" altLang="zh-CN"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a:t>
            </a:r>
            <a:r>
              <a:rPr lang="zh-CN" alt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荣誉奖励</a:t>
            </a:r>
            <a:endParaRPr lang="zh-CN" alt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a:p>
            <a:pPr algn="ctr" fontAlgn="auto">
              <a:spcBef>
                <a:spcPts val="0"/>
              </a:spcBef>
              <a:spcAft>
                <a:spcPts val="0"/>
              </a:spcAft>
              <a:defRPr/>
            </a:pPr>
            <a:endParaRPr lang="zh-CN" alt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sp>
        <p:nvSpPr>
          <p:cNvPr id="6" name="矩形 5"/>
          <p:cNvSpPr/>
          <p:nvPr/>
        </p:nvSpPr>
        <p:spPr>
          <a:xfrm>
            <a:off x="632173" y="3665503"/>
            <a:ext cx="5571385" cy="4676537"/>
          </a:xfrm>
          <a:prstGeom prst="rect">
            <a:avLst/>
          </a:prstGeom>
        </p:spPr>
        <p:txBody>
          <a:bodyPr wrap="square">
            <a:spAutoFit/>
          </a:bodyPr>
          <a:lstStyle/>
          <a:p>
            <a:pPr indent="533400">
              <a:lnSpc>
                <a:spcPts val="2400"/>
              </a:lnSpc>
            </a:pPr>
            <a:r>
              <a:rPr lang="zh-CN" altLang="en-US" sz="1600" dirty="0" smtClean="0"/>
              <a:t>冷轧</a:t>
            </a:r>
            <a:r>
              <a:rPr lang="zh-CN" altLang="en-US" sz="1600" dirty="0"/>
              <a:t>公司自成立以来，高度重视科技创新平台搭建、研发投入、自主知识产权创造和保护、科技成果产业化，形成了完善的技术创新体系，技术创新的整体水平始终处于同行业领先位置。短短十年，冷轧公司成功具备了整车供货能力，与</a:t>
            </a:r>
            <a:r>
              <a:rPr lang="en-US" altLang="zh-CN" sz="1600" dirty="0"/>
              <a:t>70</a:t>
            </a:r>
            <a:r>
              <a:rPr lang="zh-CN" altLang="en-US" sz="1600" dirty="0"/>
              <a:t>家汽车厂建立了供货合作关系，成功实现了为宝马、奔驰、大众等高端品牌汽车的供货。实现了宝马</a:t>
            </a:r>
            <a:r>
              <a:rPr lang="en-US" altLang="zh-CN" sz="1600" dirty="0"/>
              <a:t>5</a:t>
            </a:r>
            <a:r>
              <a:rPr lang="zh-CN" altLang="en-US" sz="1600" dirty="0"/>
              <a:t>系、</a:t>
            </a:r>
            <a:r>
              <a:rPr lang="en-US" altLang="zh-CN" sz="1600" dirty="0"/>
              <a:t>3</a:t>
            </a:r>
            <a:r>
              <a:rPr lang="zh-CN" altLang="en-US" sz="1600" dirty="0"/>
              <a:t>系、</a:t>
            </a:r>
            <a:r>
              <a:rPr lang="en-US" altLang="zh-CN" sz="1600" dirty="0"/>
              <a:t>1</a:t>
            </a:r>
            <a:r>
              <a:rPr lang="zh-CN" altLang="en-US" sz="1600" dirty="0"/>
              <a:t>系等所有国产车型的供货，成为国内第一家外资主导汽车厂华晨宝马的第一大供应商；通过</a:t>
            </a:r>
            <a:r>
              <a:rPr lang="en-US" altLang="zh-CN" sz="1600" dirty="0"/>
              <a:t>800MPa</a:t>
            </a:r>
            <a:r>
              <a:rPr lang="zh-CN" altLang="en-US" sz="1600" dirty="0"/>
              <a:t>及以下强度级别钢种在德国戴姆勒的认证，成为国内可供北京奔驰钢种数量最多的钢厂，已启动</a:t>
            </a:r>
            <a:r>
              <a:rPr lang="en-US" altLang="zh-CN" sz="1600" dirty="0"/>
              <a:t>980MPa</a:t>
            </a:r>
            <a:r>
              <a:rPr lang="zh-CN" altLang="en-US" sz="1600" dirty="0"/>
              <a:t>级别产品全球认证，实现了奔驰新</a:t>
            </a:r>
            <a:r>
              <a:rPr lang="en-US" altLang="zh-CN" sz="1600" dirty="0"/>
              <a:t>E</a:t>
            </a:r>
            <a:r>
              <a:rPr lang="zh-CN" altLang="en-US" sz="1600" dirty="0"/>
              <a:t>系、</a:t>
            </a:r>
            <a:r>
              <a:rPr lang="en-US" altLang="zh-CN" sz="1600" dirty="0"/>
              <a:t>C</a:t>
            </a:r>
            <a:r>
              <a:rPr lang="zh-CN" altLang="en-US" sz="1600" dirty="0"/>
              <a:t>级、</a:t>
            </a:r>
            <a:r>
              <a:rPr lang="en-US" altLang="zh-CN" sz="1600" dirty="0"/>
              <a:t>GLA</a:t>
            </a:r>
            <a:r>
              <a:rPr lang="zh-CN" altLang="en-US" sz="1600" dirty="0"/>
              <a:t>、</a:t>
            </a:r>
            <a:r>
              <a:rPr lang="en-US" altLang="zh-CN" sz="1600" dirty="0"/>
              <a:t>GLC</a:t>
            </a:r>
            <a:r>
              <a:rPr lang="zh-CN" altLang="en-US" sz="1600" dirty="0"/>
              <a:t>等主力车型的供货，进入北京奔驰供应商前三甲。近年来，冷轧公司先后完成的技术创新项目达到</a:t>
            </a:r>
            <a:r>
              <a:rPr lang="en-US" altLang="zh-CN" sz="1600" dirty="0"/>
              <a:t>100</a:t>
            </a:r>
            <a:r>
              <a:rPr lang="zh-CN" altLang="en-US" sz="1600" dirty="0"/>
              <a:t>余项</a:t>
            </a:r>
            <a:r>
              <a:rPr lang="zh-CN" altLang="en-US" sz="1600" dirty="0" smtClean="0"/>
              <a:t>，累计</a:t>
            </a:r>
            <a:r>
              <a:rPr lang="zh-CN" altLang="en-US" sz="1600" dirty="0"/>
              <a:t>申请专利</a:t>
            </a:r>
            <a:r>
              <a:rPr lang="en-US" altLang="zh-CN" sz="1600" dirty="0"/>
              <a:t>273</a:t>
            </a:r>
            <a:r>
              <a:rPr lang="zh-CN" altLang="en-US" sz="1600" dirty="0"/>
              <a:t>项，授权专利</a:t>
            </a:r>
            <a:r>
              <a:rPr lang="en-US" altLang="zh-CN" sz="1600" dirty="0"/>
              <a:t>198</a:t>
            </a:r>
            <a:r>
              <a:rPr lang="zh-CN" altLang="en-US" sz="1600" dirty="0"/>
              <a:t>项，参与制定或修订的标准达</a:t>
            </a:r>
            <a:r>
              <a:rPr lang="en-US" altLang="zh-CN" sz="1600" dirty="0"/>
              <a:t>20</a:t>
            </a:r>
            <a:r>
              <a:rPr lang="zh-CN" altLang="en-US" sz="1600" dirty="0"/>
              <a:t>余项，实现了传统制造企业向高新技术企业的成功转型。</a:t>
            </a:r>
            <a:endParaRPr lang="zh-CN" altLang="zh-CN" sz="1600" dirty="0" smtClean="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8917" y="1647881"/>
            <a:ext cx="2642071" cy="1942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矩形 6"/>
          <p:cNvSpPr/>
          <p:nvPr/>
        </p:nvSpPr>
        <p:spPr>
          <a:xfrm>
            <a:off x="3447782" y="1535387"/>
            <a:ext cx="2755776" cy="2623667"/>
          </a:xfrm>
          <a:prstGeom prst="rect">
            <a:avLst/>
          </a:prstGeom>
        </p:spPr>
        <p:txBody>
          <a:bodyPr wrap="square">
            <a:spAutoFit/>
          </a:bodyPr>
          <a:lstStyle/>
          <a:p>
            <a:pPr indent="441325">
              <a:lnSpc>
                <a:spcPts val="2400"/>
              </a:lnSpc>
            </a:pPr>
            <a:r>
              <a:rPr lang="zh-CN" altLang="en-US" sz="1600" dirty="0"/>
              <a:t>近日，北京市科学技术委员会、北京市财政局、国家税务总局北京市税务局联合向首钢冷轧公司颁发了国家级高新技术企业证书</a:t>
            </a:r>
            <a:r>
              <a:rPr lang="zh-CN" altLang="en-US" sz="1600" dirty="0" smtClean="0"/>
              <a:t>。</a:t>
            </a:r>
            <a:r>
              <a:rPr lang="zh-CN" altLang="en-US" sz="1600" dirty="0"/>
              <a:t>此次是冷轧公司首次获评</a:t>
            </a:r>
            <a:r>
              <a:rPr lang="zh-CN" altLang="en-US" sz="1600" dirty="0" smtClean="0"/>
              <a:t>国家</a:t>
            </a:r>
            <a:r>
              <a:rPr lang="zh-CN" altLang="en-US" sz="1600" dirty="0"/>
              <a:t>级高新技术企业。</a:t>
            </a:r>
          </a:p>
          <a:p>
            <a:pPr indent="441325">
              <a:lnSpc>
                <a:spcPts val="2500"/>
              </a:lnSpc>
            </a:pPr>
            <a:endParaRPr lang="zh-CN" alt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28" y="352380"/>
            <a:ext cx="6264276" cy="8893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175EE051-148E-42C5-A154-55580040BEB5}"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113EBC82-6938-4EDE-AEDA-6C6F67931921}" type="slidenum">
              <a:rPr lang="zh-CN" altLang="en-US" sz="1200">
                <a:solidFill>
                  <a:schemeClr val="tx1">
                    <a:tint val="75000"/>
                  </a:schemeClr>
                </a:solidFill>
                <a:latin typeface="+mn-lt"/>
                <a:ea typeface="+mn-ea"/>
              </a:rPr>
              <a:pPr algn="r" fontAlgn="auto">
                <a:spcBef>
                  <a:spcPts val="0"/>
                </a:spcBef>
                <a:spcAft>
                  <a:spcPts val="0"/>
                </a:spcAft>
                <a:defRPr/>
              </a:pPr>
              <a:t>23</a:t>
            </a:fld>
            <a:endParaRPr lang="zh-CN" altLang="en-US" sz="1200">
              <a:solidFill>
                <a:schemeClr val="tx1">
                  <a:tint val="75000"/>
                </a:schemeClr>
              </a:solidFill>
              <a:latin typeface="+mn-lt"/>
              <a:ea typeface="+mn-ea"/>
            </a:endParaRPr>
          </a:p>
        </p:txBody>
      </p:sp>
      <p:grpSp>
        <p:nvGrpSpPr>
          <p:cNvPr id="7" name="圆角矩形 6"/>
          <p:cNvGrpSpPr>
            <a:grpSpLocks/>
          </p:cNvGrpSpPr>
          <p:nvPr/>
        </p:nvGrpSpPr>
        <p:grpSpPr bwMode="auto">
          <a:xfrm>
            <a:off x="785794" y="857224"/>
            <a:ext cx="5159496" cy="759469"/>
            <a:chOff x="625" y="578"/>
            <a:chExt cx="3285" cy="411"/>
          </a:xfrm>
        </p:grpSpPr>
        <p:pic>
          <p:nvPicPr>
            <p:cNvPr id="26634" name="圆角矩形 6"/>
            <p:cNvPicPr>
              <a:picLocks noChangeArrowheads="1"/>
            </p:cNvPicPr>
            <p:nvPr/>
          </p:nvPicPr>
          <p:blipFill>
            <a:blip r:embed="rId3" cstate="print"/>
            <a:srcRect/>
            <a:stretch>
              <a:fillRect/>
            </a:stretch>
          </p:blipFill>
          <p:spPr bwMode="auto">
            <a:xfrm>
              <a:off x="665" y="578"/>
              <a:ext cx="3245" cy="411"/>
            </a:xfrm>
            <a:prstGeom prst="rect">
              <a:avLst/>
            </a:prstGeom>
            <a:noFill/>
            <a:ln w="9525">
              <a:noFill/>
              <a:miter lim="800000"/>
              <a:headEnd/>
              <a:tailEnd/>
            </a:ln>
          </p:spPr>
        </p:pic>
        <p:sp>
          <p:nvSpPr>
            <p:cNvPr id="26635" name="Text Box 8"/>
            <p:cNvSpPr txBox="1">
              <a:spLocks noChangeArrowheads="1"/>
            </p:cNvSpPr>
            <p:nvPr/>
          </p:nvSpPr>
          <p:spPr bwMode="auto">
            <a:xfrm>
              <a:off x="625" y="597"/>
              <a:ext cx="3241" cy="348"/>
            </a:xfrm>
            <a:prstGeom prst="rect">
              <a:avLst/>
            </a:prstGeom>
            <a:noFill/>
            <a:ln w="9525">
              <a:noFill/>
              <a:miter lim="800000"/>
              <a:headEnd/>
              <a:tailEnd/>
            </a:ln>
          </p:spPr>
          <p:txBody>
            <a:bodyPr anchor="ctr"/>
            <a:lstStyle/>
            <a:p>
              <a:pPr algn="ctr">
                <a:lnSpc>
                  <a:spcPct val="105000"/>
                </a:lnSpc>
              </a:pPr>
              <a:r>
                <a:rPr lang="zh-CN" altLang="en-US" sz="2000" b="1" dirty="0">
                  <a:solidFill>
                    <a:schemeClr val="bg1"/>
                  </a:solidFill>
                </a:rPr>
                <a:t>中冶建筑工程材料公司一项科技成果荣获</a:t>
              </a:r>
              <a:r>
                <a:rPr lang="en-US" altLang="zh-CN" sz="2000" b="1" dirty="0">
                  <a:solidFill>
                    <a:schemeClr val="bg1"/>
                  </a:solidFill>
                </a:rPr>
                <a:t>2018</a:t>
              </a:r>
              <a:r>
                <a:rPr lang="zh-CN" altLang="en-US" sz="2000" b="1" dirty="0">
                  <a:solidFill>
                    <a:schemeClr val="bg1"/>
                  </a:solidFill>
                </a:rPr>
                <a:t>年度中冶集团科技进步二等奖 </a:t>
              </a:r>
              <a:endParaRPr lang="zh-CN" altLang="zh-CN" sz="2000" b="1" dirty="0">
                <a:solidFill>
                  <a:schemeClr val="bg1"/>
                </a:solidFill>
              </a:endParaRPr>
            </a:p>
          </p:txBody>
        </p:sp>
      </p:grpSp>
      <p:sp>
        <p:nvSpPr>
          <p:cNvPr id="26631" name="Rectangle 1"/>
          <p:cNvSpPr>
            <a:spLocks noChangeArrowheads="1"/>
          </p:cNvSpPr>
          <p:nvPr/>
        </p:nvSpPr>
        <p:spPr bwMode="auto">
          <a:xfrm>
            <a:off x="620713" y="4327525"/>
            <a:ext cx="5545137" cy="581025"/>
          </a:xfrm>
          <a:prstGeom prst="rect">
            <a:avLst/>
          </a:prstGeom>
          <a:noFill/>
          <a:ln w="9525">
            <a:noFill/>
            <a:miter lim="800000"/>
            <a:headEnd/>
            <a:tailEnd/>
          </a:ln>
        </p:spPr>
        <p:txBody>
          <a:bodyPr anchor="ctr">
            <a:spAutoFit/>
          </a:bodyPr>
          <a:lstStyle/>
          <a:p>
            <a:pPr eaLnBrk="0" hangingPunct="0"/>
            <a:r>
              <a:rPr lang="zh-CN" altLang="en-US" sz="1600"/>
              <a:t/>
            </a:r>
            <a:br>
              <a:rPr lang="zh-CN" altLang="en-US" sz="1600"/>
            </a:br>
            <a:endParaRPr lang="zh-CN" altLang="en-US" sz="1600"/>
          </a:p>
        </p:txBody>
      </p:sp>
      <p:sp>
        <p:nvSpPr>
          <p:cNvPr id="2" name="矩形 6"/>
          <p:cNvSpPr/>
          <p:nvPr/>
        </p:nvSpPr>
        <p:spPr>
          <a:xfrm>
            <a:off x="-3175" y="61912"/>
            <a:ext cx="6858000" cy="683569"/>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endParaRPr lang="en-US" altLang="zh-CN"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a:p>
            <a:pPr algn="ctr" fontAlgn="auto">
              <a:spcBef>
                <a:spcPts val="0"/>
              </a:spcBef>
              <a:spcAft>
                <a:spcPts val="0"/>
              </a:spcAft>
              <a:defRPr/>
            </a:pPr>
            <a:r>
              <a:rPr lang="zh-CN" alt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三、会  员  动  态</a:t>
            </a:r>
            <a:r>
              <a:rPr lang="en-US" altLang="zh-CN"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a:t>
            </a:r>
            <a:r>
              <a:rPr lang="zh-CN" alt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荣誉奖励</a:t>
            </a:r>
            <a:endParaRPr lang="zh-CN" alt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a:p>
            <a:pPr algn="ctr" fontAlgn="auto">
              <a:spcBef>
                <a:spcPts val="0"/>
              </a:spcBef>
              <a:spcAft>
                <a:spcPts val="0"/>
              </a:spcAft>
              <a:defRPr/>
            </a:pPr>
            <a:endParaRPr lang="zh-CN" alt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sp>
        <p:nvSpPr>
          <p:cNvPr id="13" name="矩形 12"/>
          <p:cNvSpPr/>
          <p:nvPr/>
        </p:nvSpPr>
        <p:spPr>
          <a:xfrm>
            <a:off x="717064" y="1763688"/>
            <a:ext cx="5544616" cy="4368760"/>
          </a:xfrm>
          <a:prstGeom prst="rect">
            <a:avLst/>
          </a:prstGeom>
        </p:spPr>
        <p:txBody>
          <a:bodyPr wrap="square">
            <a:spAutoFit/>
          </a:bodyPr>
          <a:lstStyle/>
          <a:p>
            <a:pPr indent="365125">
              <a:lnSpc>
                <a:spcPts val="2400"/>
              </a:lnSpc>
            </a:pPr>
            <a:r>
              <a:rPr lang="en-US" altLang="zh-CN" sz="1600" dirty="0"/>
              <a:t>11</a:t>
            </a:r>
            <a:r>
              <a:rPr lang="zh-CN" altLang="en-US" sz="1600" dirty="0"/>
              <a:t>月</a:t>
            </a:r>
            <a:r>
              <a:rPr lang="en-US" altLang="zh-CN" sz="1600" dirty="0"/>
              <a:t>6</a:t>
            </a:r>
            <a:r>
              <a:rPr lang="zh-CN" altLang="en-US" sz="1600" dirty="0"/>
              <a:t>日，中冶建筑工程材料公司完成的重大专项“高炉内衬遥控（湿法）喷注技术研究”科技成果荣获</a:t>
            </a:r>
            <a:r>
              <a:rPr lang="en-US" altLang="zh-CN" sz="1600" dirty="0"/>
              <a:t>2018</a:t>
            </a:r>
            <a:r>
              <a:rPr lang="zh-CN" altLang="en-US" sz="1600" dirty="0"/>
              <a:t>年度中冶集团科技进步二等奖。</a:t>
            </a:r>
          </a:p>
          <a:p>
            <a:pPr indent="365125">
              <a:lnSpc>
                <a:spcPts val="2400"/>
              </a:lnSpc>
            </a:pPr>
            <a:r>
              <a:rPr lang="zh-CN" altLang="en-US" sz="1600" dirty="0"/>
              <a:t>该项目以产学研模式，采用复合高效外加剂技术、基质微粉断档分布技术和钒钛护炉技术，集成最先进湿法喷涂技术与遥控热态喷补技术，解决了高炉内衬喷涂过程中材料性能差、反弹率高、施工效率低等工艺技术难题。该成果以</a:t>
            </a:r>
            <a:r>
              <a:rPr lang="en-US" altLang="zh-CN" sz="1600" dirty="0" smtClean="0"/>
              <a:t>3</a:t>
            </a:r>
            <a:r>
              <a:rPr lang="zh-CN" altLang="en-US" sz="1600" dirty="0" smtClean="0"/>
              <a:t>项发明</a:t>
            </a:r>
            <a:r>
              <a:rPr lang="zh-CN" altLang="en-US" sz="1600" dirty="0"/>
              <a:t>专利为核心技术和</a:t>
            </a:r>
            <a:r>
              <a:rPr lang="en-US" altLang="zh-CN" sz="1600" dirty="0"/>
              <a:t>1</a:t>
            </a:r>
            <a:r>
              <a:rPr lang="zh-CN" altLang="en-US" sz="1600" dirty="0"/>
              <a:t>项行业标准为技术支撑，先后在宝钢湛江、新疆八一钢铁、国丰钢铁等国内大中型钢铁公司广泛推广应用，以其性能优越，质量稳定，获得客户认可，取得较好的社会和经济效益。</a:t>
            </a:r>
          </a:p>
          <a:p>
            <a:pPr indent="365125">
              <a:lnSpc>
                <a:spcPts val="2400"/>
              </a:lnSpc>
            </a:pPr>
            <a:r>
              <a:rPr lang="zh-CN" altLang="en-US" sz="1600" dirty="0"/>
              <a:t>该项目推动了我国高炉长寿技术领域的技术进步，提升了总院在国内大中型高炉工程技术领域的竞争力，有力促进了钢铁工业节能环保和国民经济可持续发展。</a:t>
            </a:r>
            <a:endParaRPr lang="zh-CN" altLang="zh-CN" sz="1600" dirty="0" smtClean="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29967" y="6372200"/>
            <a:ext cx="2566987" cy="189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89372" y="6372200"/>
            <a:ext cx="2517775" cy="189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28" y="352380"/>
            <a:ext cx="6264276" cy="8893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175EE051-148E-42C5-A154-55580040BEB5}"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113EBC82-6938-4EDE-AEDA-6C6F67931921}" type="slidenum">
              <a:rPr lang="zh-CN" altLang="en-US" sz="1200">
                <a:solidFill>
                  <a:schemeClr val="tx1">
                    <a:tint val="75000"/>
                  </a:schemeClr>
                </a:solidFill>
                <a:latin typeface="+mn-lt"/>
                <a:ea typeface="+mn-ea"/>
              </a:rPr>
              <a:pPr algn="r" fontAlgn="auto">
                <a:spcBef>
                  <a:spcPts val="0"/>
                </a:spcBef>
                <a:spcAft>
                  <a:spcPts val="0"/>
                </a:spcAft>
                <a:defRPr/>
              </a:pPr>
              <a:t>24</a:t>
            </a:fld>
            <a:endParaRPr lang="zh-CN" altLang="en-US" sz="1200">
              <a:solidFill>
                <a:schemeClr val="tx1">
                  <a:tint val="75000"/>
                </a:schemeClr>
              </a:solidFill>
              <a:latin typeface="+mn-lt"/>
              <a:ea typeface="+mn-ea"/>
            </a:endParaRPr>
          </a:p>
        </p:txBody>
      </p:sp>
      <p:grpSp>
        <p:nvGrpSpPr>
          <p:cNvPr id="7" name="圆角矩形 6"/>
          <p:cNvGrpSpPr>
            <a:grpSpLocks/>
          </p:cNvGrpSpPr>
          <p:nvPr/>
        </p:nvGrpSpPr>
        <p:grpSpPr bwMode="auto">
          <a:xfrm>
            <a:off x="970048" y="857224"/>
            <a:ext cx="4744952" cy="759469"/>
            <a:chOff x="625" y="578"/>
            <a:chExt cx="3285" cy="411"/>
          </a:xfrm>
        </p:grpSpPr>
        <p:pic>
          <p:nvPicPr>
            <p:cNvPr id="26634" name="圆角矩形 6"/>
            <p:cNvPicPr>
              <a:picLocks noChangeArrowheads="1"/>
            </p:cNvPicPr>
            <p:nvPr/>
          </p:nvPicPr>
          <p:blipFill>
            <a:blip r:embed="rId3" cstate="print"/>
            <a:srcRect/>
            <a:stretch>
              <a:fillRect/>
            </a:stretch>
          </p:blipFill>
          <p:spPr bwMode="auto">
            <a:xfrm>
              <a:off x="665" y="578"/>
              <a:ext cx="3245" cy="411"/>
            </a:xfrm>
            <a:prstGeom prst="rect">
              <a:avLst/>
            </a:prstGeom>
            <a:noFill/>
            <a:ln w="9525">
              <a:noFill/>
              <a:miter lim="800000"/>
              <a:headEnd/>
              <a:tailEnd/>
            </a:ln>
          </p:spPr>
        </p:pic>
        <p:sp>
          <p:nvSpPr>
            <p:cNvPr id="26635" name="Text Box 8"/>
            <p:cNvSpPr txBox="1">
              <a:spLocks noChangeArrowheads="1"/>
            </p:cNvSpPr>
            <p:nvPr/>
          </p:nvSpPr>
          <p:spPr bwMode="auto">
            <a:xfrm>
              <a:off x="625" y="597"/>
              <a:ext cx="3241" cy="348"/>
            </a:xfrm>
            <a:prstGeom prst="rect">
              <a:avLst/>
            </a:prstGeom>
            <a:noFill/>
            <a:ln w="9525">
              <a:noFill/>
              <a:miter lim="800000"/>
              <a:headEnd/>
              <a:tailEnd/>
            </a:ln>
          </p:spPr>
          <p:txBody>
            <a:bodyPr anchor="ctr"/>
            <a:lstStyle/>
            <a:p>
              <a:pPr algn="ctr">
                <a:lnSpc>
                  <a:spcPct val="105000"/>
                </a:lnSpc>
              </a:pPr>
              <a:r>
                <a:rPr lang="zh-CN" altLang="en-US" sz="2000" b="1" dirty="0">
                  <a:solidFill>
                    <a:schemeClr val="bg1"/>
                  </a:solidFill>
                </a:rPr>
                <a:t>首钢京唐公司四项科技成果获冶金科学技术奖</a:t>
              </a:r>
              <a:endParaRPr lang="zh-CN" altLang="zh-CN" sz="2000" b="1" dirty="0">
                <a:solidFill>
                  <a:schemeClr val="bg1"/>
                </a:solidFill>
              </a:endParaRPr>
            </a:p>
          </p:txBody>
        </p:sp>
      </p:grpSp>
      <p:sp>
        <p:nvSpPr>
          <p:cNvPr id="26631" name="Rectangle 1"/>
          <p:cNvSpPr>
            <a:spLocks noChangeArrowheads="1"/>
          </p:cNvSpPr>
          <p:nvPr/>
        </p:nvSpPr>
        <p:spPr bwMode="auto">
          <a:xfrm>
            <a:off x="620713" y="4327525"/>
            <a:ext cx="5545137" cy="581025"/>
          </a:xfrm>
          <a:prstGeom prst="rect">
            <a:avLst/>
          </a:prstGeom>
          <a:noFill/>
          <a:ln w="9525">
            <a:noFill/>
            <a:miter lim="800000"/>
            <a:headEnd/>
            <a:tailEnd/>
          </a:ln>
        </p:spPr>
        <p:txBody>
          <a:bodyPr anchor="ctr">
            <a:spAutoFit/>
          </a:bodyPr>
          <a:lstStyle/>
          <a:p>
            <a:pPr eaLnBrk="0" hangingPunct="0"/>
            <a:r>
              <a:rPr lang="zh-CN" altLang="en-US" sz="1600"/>
              <a:t/>
            </a:r>
            <a:br>
              <a:rPr lang="zh-CN" altLang="en-US" sz="1600"/>
            </a:br>
            <a:endParaRPr lang="zh-CN" altLang="en-US" sz="1600"/>
          </a:p>
        </p:txBody>
      </p:sp>
      <p:sp>
        <p:nvSpPr>
          <p:cNvPr id="2" name="矩形 6"/>
          <p:cNvSpPr/>
          <p:nvPr/>
        </p:nvSpPr>
        <p:spPr>
          <a:xfrm>
            <a:off x="-3175" y="61912"/>
            <a:ext cx="6858000" cy="683569"/>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endParaRPr lang="en-US" altLang="zh-CN"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a:p>
            <a:pPr algn="ctr" fontAlgn="auto">
              <a:spcBef>
                <a:spcPts val="0"/>
              </a:spcBef>
              <a:spcAft>
                <a:spcPts val="0"/>
              </a:spcAft>
              <a:defRPr/>
            </a:pPr>
            <a:r>
              <a:rPr lang="zh-CN" alt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三、会  员  动  态</a:t>
            </a:r>
            <a:r>
              <a:rPr lang="en-US" altLang="zh-CN"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a:t>
            </a:r>
            <a:r>
              <a:rPr lang="zh-CN" alt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荣誉奖励</a:t>
            </a:r>
            <a:endParaRPr lang="zh-CN" alt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a:p>
            <a:pPr algn="ctr" fontAlgn="auto">
              <a:spcBef>
                <a:spcPts val="0"/>
              </a:spcBef>
              <a:spcAft>
                <a:spcPts val="0"/>
              </a:spcAft>
              <a:defRPr/>
            </a:pPr>
            <a:endParaRPr lang="zh-CN" alt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sp>
        <p:nvSpPr>
          <p:cNvPr id="6" name="矩形 5"/>
          <p:cNvSpPr/>
          <p:nvPr/>
        </p:nvSpPr>
        <p:spPr>
          <a:xfrm>
            <a:off x="671112" y="1635388"/>
            <a:ext cx="5400600" cy="7094250"/>
          </a:xfrm>
          <a:prstGeom prst="rect">
            <a:avLst/>
          </a:prstGeom>
        </p:spPr>
        <p:txBody>
          <a:bodyPr wrap="square">
            <a:spAutoFit/>
          </a:bodyPr>
          <a:lstStyle/>
          <a:p>
            <a:pPr indent="361950">
              <a:lnSpc>
                <a:spcPts val="2100"/>
              </a:lnSpc>
            </a:pPr>
            <a:r>
              <a:rPr lang="zh-CN" altLang="en-US" sz="1400" dirty="0">
                <a:latin typeface="宋体" pitchFamily="2" charset="-122"/>
                <a:ea typeface="宋体" pitchFamily="2" charset="-122"/>
              </a:rPr>
              <a:t>中国钢铁工业协会、中国金属学会冶金科学技术奖奖励委员会对</a:t>
            </a:r>
            <a:r>
              <a:rPr lang="en-US" altLang="zh-CN" sz="1400" dirty="0">
                <a:latin typeface="宋体" pitchFamily="2" charset="-122"/>
                <a:ea typeface="宋体" pitchFamily="2" charset="-122"/>
              </a:rPr>
              <a:t>85</a:t>
            </a:r>
            <a:r>
              <a:rPr lang="zh-CN" altLang="en-US" sz="1400" dirty="0">
                <a:latin typeface="宋体" pitchFamily="2" charset="-122"/>
                <a:ea typeface="宋体" pitchFamily="2" charset="-122"/>
              </a:rPr>
              <a:t>个项目授予</a:t>
            </a:r>
            <a:r>
              <a:rPr lang="en-US" altLang="zh-CN" sz="1400" dirty="0">
                <a:latin typeface="宋体" pitchFamily="2" charset="-122"/>
                <a:ea typeface="宋体" pitchFamily="2" charset="-122"/>
              </a:rPr>
              <a:t>2018</a:t>
            </a:r>
            <a:r>
              <a:rPr lang="zh-CN" altLang="en-US" sz="1400" dirty="0">
                <a:latin typeface="宋体" pitchFamily="2" charset="-122"/>
                <a:ea typeface="宋体" pitchFamily="2" charset="-122"/>
              </a:rPr>
              <a:t>年冶金科学技术奖。其中，首钢京唐公司“烧结料面喷吹蒸汽机理研究及应用”“高炉喷煤评价体系研发及应用”</a:t>
            </a:r>
            <a:r>
              <a:rPr lang="en-US" altLang="zh-CN" sz="1400" dirty="0">
                <a:latin typeface="宋体" pitchFamily="2" charset="-122"/>
                <a:ea typeface="宋体" pitchFamily="2" charset="-122"/>
              </a:rPr>
              <a:t>2</a:t>
            </a:r>
            <a:r>
              <a:rPr lang="zh-CN" altLang="en-US" sz="1400" dirty="0">
                <a:latin typeface="宋体" pitchFamily="2" charset="-122"/>
                <a:ea typeface="宋体" pitchFamily="2" charset="-122"/>
              </a:rPr>
              <a:t>个项目获得一等奖、“基于商用车正向设计轻量化用钢的开发与应用技术”获得二等奖、“</a:t>
            </a:r>
            <a:r>
              <a:rPr lang="en-US" altLang="zh-CN" sz="1400" dirty="0">
                <a:latin typeface="宋体" pitchFamily="2" charset="-122"/>
                <a:ea typeface="宋体" pitchFamily="2" charset="-122"/>
              </a:rPr>
              <a:t>7.63</a:t>
            </a:r>
            <a:r>
              <a:rPr lang="zh-CN" altLang="en-US" sz="1400" dirty="0">
                <a:latin typeface="宋体" pitchFamily="2" charset="-122"/>
                <a:ea typeface="宋体" pitchFamily="2" charset="-122"/>
              </a:rPr>
              <a:t>米焦炉四大机车无人驾驶技术研究与应用”获得三等奖。</a:t>
            </a:r>
          </a:p>
          <a:p>
            <a:pPr indent="361950">
              <a:lnSpc>
                <a:spcPts val="2100"/>
              </a:lnSpc>
            </a:pPr>
            <a:r>
              <a:rPr lang="zh-CN" altLang="en-US" sz="1400" dirty="0">
                <a:latin typeface="宋体" pitchFamily="2" charset="-122"/>
                <a:ea typeface="宋体" pitchFamily="2" charset="-122"/>
              </a:rPr>
              <a:t>近年来，首钢京唐公司以创新为引领发展的第一动力，把创新摆在公司发展全局的核心位置</a:t>
            </a:r>
            <a:r>
              <a:rPr lang="zh-CN" altLang="en-US" sz="1400" dirty="0" smtClean="0">
                <a:latin typeface="宋体" pitchFamily="2" charset="-122"/>
                <a:ea typeface="宋体" pitchFamily="2" charset="-122"/>
              </a:rPr>
              <a:t>，持续</a:t>
            </a:r>
            <a:r>
              <a:rPr lang="zh-CN" altLang="en-US" sz="1400" dirty="0">
                <a:latin typeface="宋体" pitchFamily="2" charset="-122"/>
                <a:ea typeface="宋体" pitchFamily="2" charset="-122"/>
              </a:rPr>
              <a:t>增强技术创新活力，积极推进“蓝精灵”项目攻关，加快推进成果转化和应用</a:t>
            </a:r>
            <a:r>
              <a:rPr lang="zh-CN" altLang="en-US" sz="1400" dirty="0" smtClean="0">
                <a:latin typeface="宋体" pitchFamily="2" charset="-122"/>
                <a:ea typeface="宋体" pitchFamily="2" charset="-122"/>
              </a:rPr>
              <a:t>，有效</a:t>
            </a:r>
            <a:r>
              <a:rPr lang="zh-CN" altLang="en-US" sz="1400" dirty="0">
                <a:latin typeface="宋体" pitchFamily="2" charset="-122"/>
                <a:ea typeface="宋体" pitchFamily="2" charset="-122"/>
              </a:rPr>
              <a:t>提升了京唐公司的核心技术竞争力。“烧结料面喷吹蒸汽机理研究及应用”，通过料面喷吹蒸汽机理研究、理论分析、模拟仿真、基础实验和烧结机实际生产应用等一系列工作，取得了节能、减排、提高烧结矿质量和产量的效果。“高炉喷煤评价体系研发及应用”，从资源合理高效利用出发，系统研究了高炉喷煤资源种类和经济技术合理性。通过对煤粉燃烧过程热分析的方法，建立了相关模型、评价体系和相关软件并成功应用，取得了显著的经济效益和社会效益。“基于商用车正向设计轻量化用钢的开发与应用技术”，首次提出基于商用车正向开发的“材料、结构、制造、安全”四位一体的研究思路，形成了高性能钢材及焊材开发、结构设计、加工制造及安全评价的商用车轻量化成套技术。项目达到国际先进水平。“</a:t>
            </a:r>
            <a:r>
              <a:rPr lang="en-US" altLang="zh-CN" sz="1400" dirty="0">
                <a:latin typeface="宋体" pitchFamily="2" charset="-122"/>
                <a:ea typeface="宋体" pitchFamily="2" charset="-122"/>
              </a:rPr>
              <a:t>7.63</a:t>
            </a:r>
            <a:r>
              <a:rPr lang="zh-CN" altLang="en-US" sz="1400" dirty="0">
                <a:latin typeface="宋体" pitchFamily="2" charset="-122"/>
                <a:ea typeface="宋体" pitchFamily="2" charset="-122"/>
              </a:rPr>
              <a:t>米焦炉四大机车无人驾驶技术研究与应用”，提升了焦炉生产的自动化水平，实现了四大机车的无人驾驶，减少了机车运行的人为干扰，使焦炉生产更加稳定顺行，该系统代表了焦化的发展方向，为智能焦化转型发展打下了坚实的基础。同时具有能够向其他大型焦炉机车推广的前景。</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 descr="rectangle callout"/>
          <p:cNvPicPr>
            <a:picLocks noChangeAspect="1" noChangeArrowheads="1"/>
          </p:cNvPicPr>
          <p:nvPr/>
        </p:nvPicPr>
        <p:blipFill>
          <a:blip r:embed="rId2" cstate="print"/>
          <a:srcRect t="-2591"/>
          <a:stretch>
            <a:fillRect/>
          </a:stretch>
        </p:blipFill>
        <p:spPr bwMode="auto">
          <a:xfrm>
            <a:off x="188913" y="250824"/>
            <a:ext cx="6335712" cy="8893176"/>
          </a:xfrm>
          <a:prstGeom prst="rect">
            <a:avLst/>
          </a:prstGeom>
          <a:noFill/>
          <a:ln w="9525">
            <a:noFill/>
            <a:miter lim="800000"/>
            <a:headEnd/>
            <a:tailEnd/>
          </a:ln>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39171E7D-2810-493A-AA30-DBD966992FC9}"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9500" y="8388350"/>
            <a:ext cx="2171700" cy="485775"/>
          </a:xfrm>
          <a:prstGeom prst="rect">
            <a:avLst/>
          </a:prstGeom>
          <a:noFill/>
        </p:spPr>
        <p:txBody>
          <a:bodyPr anchor="ctr"/>
          <a:lstStyle/>
          <a:p>
            <a:pPr algn="ctr" fontAlgn="auto">
              <a:spcBef>
                <a:spcPts val="0"/>
              </a:spcBef>
              <a:spcAft>
                <a:spcPts val="0"/>
              </a:spcAft>
              <a:defRPr/>
            </a:pPr>
            <a:endParaRPr lang="zh-CN" altLang="en-US" sz="1200" dirty="0">
              <a:solidFill>
                <a:schemeClr val="tx1">
                  <a:tint val="75000"/>
                </a:schemeClr>
              </a:solidFill>
              <a:latin typeface="+mn-lt"/>
              <a:ea typeface="+mn-ea"/>
            </a:endParaRP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7076F6E0-866E-4107-A457-D896130F74DD}" type="slidenum">
              <a:rPr lang="zh-CN" altLang="en-US" sz="1200">
                <a:solidFill>
                  <a:schemeClr val="tx1">
                    <a:tint val="75000"/>
                  </a:schemeClr>
                </a:solidFill>
                <a:latin typeface="+mn-lt"/>
                <a:ea typeface="+mn-ea"/>
              </a:rPr>
              <a:pPr algn="r" fontAlgn="auto">
                <a:spcBef>
                  <a:spcPts val="0"/>
                </a:spcBef>
                <a:spcAft>
                  <a:spcPts val="0"/>
                </a:spcAft>
                <a:defRPr/>
              </a:pPr>
              <a:t>25</a:t>
            </a:fld>
            <a:endParaRPr lang="zh-CN" altLang="en-US" sz="1200" dirty="0">
              <a:solidFill>
                <a:schemeClr val="tx1">
                  <a:tint val="75000"/>
                </a:schemeClr>
              </a:solidFill>
              <a:latin typeface="+mn-lt"/>
              <a:ea typeface="+mn-ea"/>
            </a:endParaRPr>
          </a:p>
        </p:txBody>
      </p:sp>
      <p:sp>
        <p:nvSpPr>
          <p:cNvPr id="6" name="矩形 5"/>
          <p:cNvSpPr/>
          <p:nvPr/>
        </p:nvSpPr>
        <p:spPr>
          <a:xfrm>
            <a:off x="0" y="0"/>
            <a:ext cx="6858000" cy="683568"/>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endParaRPr lang="en-US" altLang="zh-CN"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a:p>
            <a:pPr algn="ctr" fontAlgn="auto">
              <a:spcBef>
                <a:spcPts val="0"/>
              </a:spcBef>
              <a:spcAft>
                <a:spcPts val="0"/>
              </a:spcAft>
              <a:defRPr/>
            </a:pPr>
            <a:r>
              <a:rPr lang="zh-CN" alt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三、会  员  动  态</a:t>
            </a:r>
            <a:r>
              <a:rPr lang="en-US" altLang="zh-CN"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a:t>
            </a:r>
            <a:r>
              <a:rPr lang="zh-CN" alt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开放合作</a:t>
            </a:r>
          </a:p>
          <a:p>
            <a:pPr algn="ctr" fontAlgn="auto">
              <a:spcBef>
                <a:spcPts val="0"/>
              </a:spcBef>
              <a:spcAft>
                <a:spcPts val="0"/>
              </a:spcAft>
              <a:defRPr/>
            </a:pPr>
            <a:endParaRPr lang="zh-CN" alt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sp>
        <p:nvSpPr>
          <p:cNvPr id="32775" name="Rectangle 12"/>
          <p:cNvSpPr>
            <a:spLocks noChangeArrowheads="1"/>
          </p:cNvSpPr>
          <p:nvPr/>
        </p:nvSpPr>
        <p:spPr bwMode="auto">
          <a:xfrm>
            <a:off x="579119" y="3275856"/>
            <a:ext cx="5636491" cy="4708981"/>
          </a:xfrm>
          <a:prstGeom prst="rect">
            <a:avLst/>
          </a:prstGeom>
          <a:noFill/>
          <a:ln w="9525">
            <a:noFill/>
            <a:miter lim="800000"/>
            <a:headEnd/>
            <a:tailEnd/>
          </a:ln>
        </p:spPr>
        <p:txBody>
          <a:bodyPr wrap="square" anchor="ctr">
            <a:spAutoFit/>
          </a:bodyPr>
          <a:lstStyle/>
          <a:p>
            <a:pPr>
              <a:lnSpc>
                <a:spcPts val="2400"/>
              </a:lnSpc>
            </a:pPr>
            <a:r>
              <a:rPr lang="en-US" altLang="zh-CN" sz="1600" dirty="0"/>
              <a:t>Bionic </a:t>
            </a:r>
            <a:r>
              <a:rPr lang="en-US" altLang="zh-CN" sz="1600" dirty="0" smtClean="0"/>
              <a:t>Robotic </a:t>
            </a:r>
            <a:r>
              <a:rPr lang="en-US" altLang="zh-CN" sz="1600" dirty="0"/>
              <a:t>Aircraft </a:t>
            </a:r>
            <a:r>
              <a:rPr lang="zh-CN" altLang="en-US" sz="1600" dirty="0"/>
              <a:t>、北京科技大学自动化学院和人工智能研究院共同承办，北京科技大学贺威教授和中国科技大学李智军教授担任大会主席，意大利机器人研究院陈翡教授担任大会副主席。本次大会以“机器人与人工智能”为主题，邀请到</a:t>
            </a:r>
            <a:r>
              <a:rPr lang="en-US" altLang="zh-CN" sz="1600" dirty="0"/>
              <a:t>IEEE Fellow</a:t>
            </a:r>
            <a:r>
              <a:rPr lang="zh-CN" altLang="en-US" sz="1600" dirty="0"/>
              <a:t>、</a:t>
            </a:r>
            <a:r>
              <a:rPr lang="en-US" altLang="zh-CN" sz="1600" dirty="0"/>
              <a:t>IFAC Fellow  Bruno </a:t>
            </a:r>
            <a:r>
              <a:rPr lang="en-US" altLang="zh-CN" sz="1600" dirty="0" err="1"/>
              <a:t>Sicliano</a:t>
            </a:r>
            <a:r>
              <a:rPr lang="en-US" altLang="zh-CN" sz="1600" dirty="0"/>
              <a:t> </a:t>
            </a:r>
            <a:r>
              <a:rPr lang="en-US" altLang="zh-CN" sz="1600" dirty="0" err="1"/>
              <a:t>Siciliano</a:t>
            </a:r>
            <a:r>
              <a:rPr lang="zh-CN" altLang="en-US" sz="1600" dirty="0"/>
              <a:t>教授、中国自动化学会副理事长、复杂系统管理与控制国家实验室王飞跃教授等</a:t>
            </a:r>
            <a:r>
              <a:rPr lang="en-US" altLang="zh-CN" sz="1600" dirty="0"/>
              <a:t>8</a:t>
            </a:r>
            <a:r>
              <a:rPr lang="zh-CN" altLang="en-US" sz="1600" dirty="0"/>
              <a:t>位在机器人和人工智能领域有突出贡献的海内外专家学者，围绕智能机器人关键技术、智能控制系统、智能计算、人工智能等热点问题展开研讨，展示了机器人与人工智能领域从科学理论研究到实践应用的最新前沿成果。</a:t>
            </a:r>
          </a:p>
          <a:p>
            <a:pPr indent="361950">
              <a:lnSpc>
                <a:spcPts val="2400"/>
              </a:lnSpc>
            </a:pPr>
            <a:r>
              <a:rPr lang="zh-CN" altLang="en-US" sz="1600" dirty="0"/>
              <a:t>大会吸引了来自意大利那不勒斯大学、英国萨里大学、英国朴茨茅斯大学、意大利机器人研究院、清华大学、中科院自动化研究所、中科院沈阳自动化所、北京师范大学、北京航空航天大学、北京理工大学等</a:t>
            </a:r>
            <a:r>
              <a:rPr lang="en-US" altLang="zh-CN" sz="1600" dirty="0"/>
              <a:t>10</a:t>
            </a:r>
            <a:r>
              <a:rPr lang="zh-CN" altLang="en-US" sz="1600" dirty="0"/>
              <a:t>余名高校和研究所百余名师生参加了</a:t>
            </a:r>
            <a:r>
              <a:rPr lang="zh-CN" altLang="en-US" sz="1600" dirty="0" smtClean="0"/>
              <a:t>会议。</a:t>
            </a:r>
            <a:endParaRPr lang="zh-CN" altLang="en-US" sz="1600" dirty="0"/>
          </a:p>
        </p:txBody>
      </p:sp>
      <p:sp>
        <p:nvSpPr>
          <p:cNvPr id="7" name="圆角矩形 6"/>
          <p:cNvSpPr/>
          <p:nvPr/>
        </p:nvSpPr>
        <p:spPr>
          <a:xfrm>
            <a:off x="714356" y="714348"/>
            <a:ext cx="5357850" cy="714380"/>
          </a:xfrm>
          <a:prstGeom prst="roundRect">
            <a:avLst/>
          </a:prstGeom>
          <a:scene3d>
            <a:camera prst="orthographicFront"/>
            <a:lightRig rig="flat" dir="t"/>
          </a:scene3d>
          <a:sp3d>
            <a:bevelT/>
          </a:sp3d>
        </p:spPr>
        <p:style>
          <a:lnRef idx="1">
            <a:schemeClr val="accent6"/>
          </a:lnRef>
          <a:fillRef idx="2">
            <a:schemeClr val="accent6"/>
          </a:fillRef>
          <a:effectRef idx="1">
            <a:schemeClr val="accent6"/>
          </a:effectRef>
          <a:fontRef idx="minor">
            <a:schemeClr val="dk1"/>
          </a:fontRef>
        </p:style>
        <p:txBody>
          <a:bodyPr/>
          <a:lstStyle/>
          <a:p>
            <a:pPr algn="ctr" eaLnBrk="0" hangingPunct="0">
              <a:lnSpc>
                <a:spcPts val="2400"/>
              </a:lnSpc>
              <a:defRPr/>
            </a:pPr>
            <a:r>
              <a:rPr lang="en-US" altLang="zh-CN" sz="2000" b="1" dirty="0">
                <a:solidFill>
                  <a:schemeClr val="bg1"/>
                </a:solidFill>
                <a:latin typeface="黑体" pitchFamily="49" charset="-122"/>
                <a:ea typeface="黑体" pitchFamily="49" charset="-122"/>
              </a:rPr>
              <a:t>2018</a:t>
            </a:r>
            <a:r>
              <a:rPr lang="zh-CN" altLang="en-US" sz="2000" b="1" dirty="0">
                <a:solidFill>
                  <a:schemeClr val="bg1"/>
                </a:solidFill>
                <a:latin typeface="黑体" pitchFamily="49" charset="-122"/>
                <a:ea typeface="黑体" pitchFamily="49" charset="-122"/>
              </a:rPr>
              <a:t>机器人与人工智能国际研讨会在北京科技大学举行</a:t>
            </a:r>
            <a:endParaRPr lang="zh-CN" altLang="zh-CN" sz="2000" b="1" dirty="0">
              <a:solidFill>
                <a:schemeClr val="bg1"/>
              </a:solidFill>
              <a:latin typeface="黑体" pitchFamily="49" charset="-122"/>
              <a:ea typeface="黑体" pitchFamily="49" charset="-122"/>
            </a:endParaRPr>
          </a:p>
        </p:txBody>
      </p:sp>
      <p:sp>
        <p:nvSpPr>
          <p:cNvPr id="2" name="页脚占位符 3"/>
          <p:cNvSpPr txBox="1">
            <a:spLocks noGrp="1"/>
          </p:cNvSpPr>
          <p:nvPr/>
        </p:nvSpPr>
        <p:spPr>
          <a:xfrm>
            <a:off x="2420938" y="8459788"/>
            <a:ext cx="2087562" cy="485775"/>
          </a:xfrm>
          <a:prstGeom prst="rect">
            <a:avLst/>
          </a:prstGeom>
          <a:noFill/>
        </p:spPr>
        <p:txBody>
          <a:bodyPr anchor="ctr"/>
          <a:lstStyle/>
          <a:p>
            <a:pPr algn="ctr" fontAlgn="auto">
              <a:spcBef>
                <a:spcPts val="0"/>
              </a:spcBef>
              <a:spcAft>
                <a:spcPts val="0"/>
              </a:spcAft>
              <a:defRPr/>
            </a:pPr>
            <a:r>
              <a:rPr lang="zh-CN" altLang="en-US" sz="1200" dirty="0">
                <a:solidFill>
                  <a:schemeClr val="tx1">
                    <a:tint val="75000"/>
                  </a:schemeClr>
                </a:solidFill>
                <a:latin typeface="+mn-lt"/>
                <a:ea typeface="+mn-ea"/>
              </a:rPr>
              <a:t>北京金属学会主办</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3322" y="1589015"/>
            <a:ext cx="2770438" cy="15603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矩形 7"/>
          <p:cNvSpPr/>
          <p:nvPr/>
        </p:nvSpPr>
        <p:spPr>
          <a:xfrm>
            <a:off x="3487579" y="1589015"/>
            <a:ext cx="2584627" cy="1785104"/>
          </a:xfrm>
          <a:prstGeom prst="rect">
            <a:avLst/>
          </a:prstGeom>
        </p:spPr>
        <p:txBody>
          <a:bodyPr wrap="square">
            <a:spAutoFit/>
          </a:bodyPr>
          <a:lstStyle/>
          <a:p>
            <a:pPr>
              <a:lnSpc>
                <a:spcPts val="2200"/>
              </a:lnSpc>
            </a:pPr>
            <a:r>
              <a:rPr lang="en-US" altLang="zh-CN" sz="1400" dirty="0"/>
              <a:t>11</a:t>
            </a:r>
            <a:r>
              <a:rPr lang="zh-CN" altLang="en-US" sz="1400" dirty="0"/>
              <a:t>月</a:t>
            </a:r>
            <a:r>
              <a:rPr lang="en-US" altLang="zh-CN" sz="1400" dirty="0"/>
              <a:t>16</a:t>
            </a:r>
            <a:r>
              <a:rPr lang="zh-CN" altLang="en-US" sz="1400" dirty="0"/>
              <a:t>日，</a:t>
            </a:r>
            <a:r>
              <a:rPr lang="en-US" altLang="zh-CN" sz="1400" dirty="0"/>
              <a:t>2018</a:t>
            </a:r>
            <a:r>
              <a:rPr lang="zh-CN" altLang="en-US" sz="1400" dirty="0"/>
              <a:t>机器人与人工智能国际研讨会在北京科技大学举行。大会由</a:t>
            </a:r>
            <a:r>
              <a:rPr lang="en-US" altLang="zh-CN" sz="1400" dirty="0"/>
              <a:t>IEEE </a:t>
            </a:r>
            <a:r>
              <a:rPr lang="en-US" altLang="zh-CN" sz="1400" dirty="0" err="1"/>
              <a:t>Bjing</a:t>
            </a:r>
            <a:r>
              <a:rPr lang="en-US" altLang="zh-CN" sz="1400" dirty="0"/>
              <a:t> Capital region </a:t>
            </a:r>
            <a:r>
              <a:rPr lang="en-US" altLang="zh-CN" sz="1400" dirty="0" err="1"/>
              <a:t>Chater</a:t>
            </a:r>
            <a:r>
              <a:rPr lang="en-US" altLang="zh-CN" sz="1400" dirty="0"/>
              <a:t> </a:t>
            </a:r>
            <a:r>
              <a:rPr lang="zh-CN" altLang="en-US" sz="1400" dirty="0"/>
              <a:t>、</a:t>
            </a:r>
            <a:r>
              <a:rPr lang="en-US" altLang="zh-CN" sz="1400" dirty="0" smtClean="0"/>
              <a:t>IEEE</a:t>
            </a:r>
            <a:r>
              <a:rPr lang="en-US" altLang="zh-CN" sz="1400" dirty="0"/>
              <a:t>RAS TC </a:t>
            </a:r>
            <a:r>
              <a:rPr lang="en-US" altLang="zh-CN" sz="1400" dirty="0" err="1"/>
              <a:t>Neuro</a:t>
            </a:r>
            <a:r>
              <a:rPr lang="en-US" altLang="zh-CN" sz="1400" dirty="0"/>
              <a:t>-Robotics Systems</a:t>
            </a:r>
            <a:r>
              <a:rPr lang="zh-CN" altLang="en-US" sz="1400" dirty="0"/>
              <a:t>、</a:t>
            </a:r>
            <a:r>
              <a:rPr lang="en-US" altLang="zh-CN" sz="1400" dirty="0" smtClean="0"/>
              <a:t> </a:t>
            </a:r>
            <a:r>
              <a:rPr lang="en-US" altLang="zh-CN" sz="1400" dirty="0"/>
              <a:t>IEEE SMC </a:t>
            </a:r>
            <a:r>
              <a:rPr lang="en-US" altLang="zh-CN" sz="1400" dirty="0" smtClean="0"/>
              <a:t>TC</a:t>
            </a:r>
            <a:endParaRPr lang="zh-CN" alt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6" descr="rectangle callout"/>
          <p:cNvPicPr>
            <a:picLocks noChangeAspect="1" noChangeArrowheads="1"/>
          </p:cNvPicPr>
          <p:nvPr/>
        </p:nvPicPr>
        <p:blipFill>
          <a:blip r:embed="rId2" cstate="print"/>
          <a:srcRect t="-2591"/>
          <a:stretch>
            <a:fillRect/>
          </a:stretch>
        </p:blipFill>
        <p:spPr bwMode="auto">
          <a:xfrm>
            <a:off x="285728" y="285720"/>
            <a:ext cx="6335713" cy="9109108"/>
          </a:xfrm>
          <a:prstGeom prst="rect">
            <a:avLst/>
          </a:prstGeom>
          <a:noFill/>
          <a:ln w="9525">
            <a:noFill/>
            <a:miter lim="800000"/>
            <a:headEnd/>
            <a:tailEnd/>
          </a:ln>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39171E7D-2810-493A-AA30-DBD966992FC9}"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endParaRPr lang="zh-CN" altLang="en-US" sz="1200" dirty="0">
              <a:solidFill>
                <a:schemeClr val="tx1">
                  <a:tint val="75000"/>
                </a:schemeClr>
              </a:solidFill>
              <a:latin typeface="+mn-lt"/>
              <a:ea typeface="+mn-ea"/>
            </a:endParaRP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26C7EB34-8497-43BF-82EB-83AA0C1C42C1}" type="slidenum">
              <a:rPr lang="zh-CN" altLang="en-US" sz="1200">
                <a:solidFill>
                  <a:schemeClr val="tx1">
                    <a:tint val="75000"/>
                  </a:schemeClr>
                </a:solidFill>
                <a:latin typeface="+mn-lt"/>
                <a:ea typeface="+mn-ea"/>
              </a:rPr>
              <a:pPr algn="r" fontAlgn="auto">
                <a:spcBef>
                  <a:spcPts val="0"/>
                </a:spcBef>
                <a:spcAft>
                  <a:spcPts val="0"/>
                </a:spcAft>
                <a:defRPr/>
              </a:pPr>
              <a:t>26</a:t>
            </a:fld>
            <a:endParaRPr lang="zh-CN" altLang="en-US" sz="1200" dirty="0">
              <a:solidFill>
                <a:schemeClr val="tx1">
                  <a:tint val="75000"/>
                </a:schemeClr>
              </a:solidFill>
              <a:latin typeface="+mn-lt"/>
              <a:ea typeface="+mn-ea"/>
            </a:endParaRPr>
          </a:p>
        </p:txBody>
      </p:sp>
      <p:sp>
        <p:nvSpPr>
          <p:cNvPr id="6" name="矩形 5"/>
          <p:cNvSpPr/>
          <p:nvPr/>
        </p:nvSpPr>
        <p:spPr>
          <a:xfrm>
            <a:off x="0" y="0"/>
            <a:ext cx="6858000" cy="683568"/>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endParaRPr lang="en-US" altLang="zh-CN"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a:p>
            <a:pPr algn="ctr" fontAlgn="auto">
              <a:spcBef>
                <a:spcPts val="0"/>
              </a:spcBef>
              <a:spcAft>
                <a:spcPts val="0"/>
              </a:spcAft>
              <a:defRPr/>
            </a:pPr>
            <a:r>
              <a:rPr lang="zh-CN" alt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三、会  员  动  态</a:t>
            </a:r>
            <a:r>
              <a:rPr lang="en-US" altLang="zh-CN"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a:t>
            </a:r>
            <a:r>
              <a:rPr lang="zh-CN" alt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开放合作</a:t>
            </a:r>
          </a:p>
          <a:p>
            <a:pPr algn="ctr" fontAlgn="auto">
              <a:spcBef>
                <a:spcPts val="0"/>
              </a:spcBef>
              <a:spcAft>
                <a:spcPts val="0"/>
              </a:spcAft>
              <a:defRPr/>
            </a:pPr>
            <a:endParaRPr lang="zh-CN" alt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grpSp>
        <p:nvGrpSpPr>
          <p:cNvPr id="7" name="圆角矩形 6"/>
          <p:cNvGrpSpPr>
            <a:grpSpLocks/>
          </p:cNvGrpSpPr>
          <p:nvPr/>
        </p:nvGrpSpPr>
        <p:grpSpPr bwMode="auto">
          <a:xfrm>
            <a:off x="852551" y="703891"/>
            <a:ext cx="5202065" cy="759796"/>
            <a:chOff x="749" y="518"/>
            <a:chExt cx="2864" cy="461"/>
          </a:xfrm>
        </p:grpSpPr>
        <p:pic>
          <p:nvPicPr>
            <p:cNvPr id="36874" name="圆角矩形 6"/>
            <p:cNvPicPr>
              <a:picLocks noChangeArrowheads="1"/>
            </p:cNvPicPr>
            <p:nvPr/>
          </p:nvPicPr>
          <p:blipFill>
            <a:blip r:embed="rId3" cstate="print"/>
            <a:srcRect/>
            <a:stretch>
              <a:fillRect/>
            </a:stretch>
          </p:blipFill>
          <p:spPr bwMode="auto">
            <a:xfrm>
              <a:off x="749" y="518"/>
              <a:ext cx="2864" cy="461"/>
            </a:xfrm>
            <a:prstGeom prst="rect">
              <a:avLst/>
            </a:prstGeom>
            <a:noFill/>
            <a:ln w="9525">
              <a:noFill/>
              <a:miter lim="800000"/>
              <a:headEnd/>
              <a:tailEnd/>
            </a:ln>
          </p:spPr>
        </p:pic>
        <p:sp>
          <p:nvSpPr>
            <p:cNvPr id="36875" name="Text Box 10"/>
            <p:cNvSpPr txBox="1">
              <a:spLocks noChangeArrowheads="1"/>
            </p:cNvSpPr>
            <p:nvPr/>
          </p:nvSpPr>
          <p:spPr bwMode="auto">
            <a:xfrm>
              <a:off x="787" y="555"/>
              <a:ext cx="2794" cy="390"/>
            </a:xfrm>
            <a:prstGeom prst="rect">
              <a:avLst/>
            </a:prstGeom>
            <a:noFill/>
            <a:ln w="9525">
              <a:noFill/>
              <a:miter lim="800000"/>
              <a:headEnd/>
              <a:tailEnd/>
            </a:ln>
          </p:spPr>
          <p:txBody>
            <a:bodyPr anchor="ctr"/>
            <a:lstStyle/>
            <a:p>
              <a:pPr algn="ctr"/>
              <a:r>
                <a:rPr lang="zh-CN" altLang="en-US" sz="2000" b="1" dirty="0">
                  <a:solidFill>
                    <a:schemeClr val="bg1"/>
                  </a:solidFill>
                </a:rPr>
                <a:t>中国</a:t>
              </a:r>
              <a:r>
                <a:rPr lang="en-US" altLang="zh-CN" sz="2000" b="1" dirty="0">
                  <a:solidFill>
                    <a:schemeClr val="bg1"/>
                  </a:solidFill>
                </a:rPr>
                <a:t>-</a:t>
              </a:r>
              <a:r>
                <a:rPr lang="zh-CN" altLang="en-US" sz="2000" b="1" dirty="0">
                  <a:solidFill>
                    <a:schemeClr val="bg1"/>
                  </a:solidFill>
                </a:rPr>
                <a:t>南非矿产资源联合研究中心中国中心正式启动</a:t>
              </a:r>
              <a:endParaRPr lang="zh-CN" altLang="zh-CN" sz="2000" b="1" dirty="0">
                <a:solidFill>
                  <a:schemeClr val="bg1"/>
                </a:solidFill>
                <a:latin typeface="宋体" pitchFamily="2" charset="-122"/>
                <a:ea typeface="宋体" pitchFamily="2" charset="-122"/>
              </a:endParaRPr>
            </a:p>
          </p:txBody>
        </p:sp>
      </p:grpSp>
      <p:sp>
        <p:nvSpPr>
          <p:cNvPr id="2" name="页脚占位符 3"/>
          <p:cNvSpPr txBox="1">
            <a:spLocks noGrp="1"/>
          </p:cNvSpPr>
          <p:nvPr/>
        </p:nvSpPr>
        <p:spPr>
          <a:xfrm>
            <a:off x="2420938" y="8459788"/>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129039" name="Text Box 15"/>
          <p:cNvSpPr txBox="1">
            <a:spLocks noChangeArrowheads="1"/>
          </p:cNvSpPr>
          <p:nvPr/>
        </p:nvSpPr>
        <p:spPr bwMode="auto">
          <a:xfrm>
            <a:off x="834255" y="1534378"/>
            <a:ext cx="5307502" cy="5078313"/>
          </a:xfrm>
          <a:prstGeom prst="rect">
            <a:avLst/>
          </a:prstGeom>
          <a:noFill/>
          <a:ln w="9525" algn="ctr">
            <a:noFill/>
            <a:miter lim="800000"/>
            <a:headEnd/>
            <a:tailEnd/>
          </a:ln>
          <a:effectLst/>
        </p:spPr>
        <p:txBody>
          <a:bodyPr wrap="square">
            <a:spAutoFit/>
          </a:bodyPr>
          <a:lstStyle/>
          <a:p>
            <a:pPr indent="457200">
              <a:lnSpc>
                <a:spcPts val="2400"/>
              </a:lnSpc>
            </a:pPr>
            <a:r>
              <a:rPr lang="en-US" altLang="zh-CN" sz="1600" dirty="0"/>
              <a:t>2018</a:t>
            </a:r>
            <a:r>
              <a:rPr lang="zh-CN" altLang="en-US" sz="1600" dirty="0"/>
              <a:t>年</a:t>
            </a:r>
            <a:r>
              <a:rPr lang="en-US" altLang="zh-CN" sz="1600" dirty="0"/>
              <a:t>9</a:t>
            </a:r>
            <a:r>
              <a:rPr lang="zh-CN" altLang="en-US" sz="1600" dirty="0"/>
              <a:t>月</a:t>
            </a:r>
            <a:r>
              <a:rPr lang="en-US" altLang="zh-CN" sz="1600" dirty="0"/>
              <a:t>21</a:t>
            </a:r>
            <a:r>
              <a:rPr lang="zh-CN" altLang="en-US" sz="1600" dirty="0"/>
              <a:t>日，中国</a:t>
            </a:r>
            <a:r>
              <a:rPr lang="en-US" altLang="zh-CN" sz="1600" dirty="0"/>
              <a:t>-</a:t>
            </a:r>
            <a:r>
              <a:rPr lang="zh-CN" altLang="en-US" sz="1600" dirty="0"/>
              <a:t>南非矿产资源开发利用联合研究中心中国中心正式启动并在矿冶集团研发中心举行了揭牌仪式。中国科技部副部长、国家外专局局长张建国，中国科技部国际合作司副司长蔡嘉宁，南非科技部部长库巴伊以及南非科技部副总司长杜特伊特等出席揭牌仪式。矿冶集团总经理韩龙、副总经理战凯作为联合研究中心中方唯一执行单位代表一同出席。</a:t>
            </a:r>
          </a:p>
          <a:p>
            <a:pPr indent="457200">
              <a:lnSpc>
                <a:spcPts val="2400"/>
              </a:lnSpc>
            </a:pPr>
            <a:r>
              <a:rPr lang="zh-CN" altLang="en-US" sz="1600" dirty="0"/>
              <a:t>该中心的中方执行单位为北京矿冶科技集团有限公司，南方执行单位为南非国家矿业技术研究院、林波波大学、开普敦大学和南非联邦科学工业研究院。中心将致力于加强中南双方在采矿、选矿、环保和能源材料等领域的学术交流，加强双方科技创新能力建设，提升行业技术水平，创新推动产业发展，共同培养科技领军人才、青年科技人才和高水平创新团队，为中南双方科技创新开放合作注入新的动力。</a:t>
            </a:r>
          </a:p>
          <a:p>
            <a:pPr indent="457200" algn="just">
              <a:lnSpc>
                <a:spcPct val="150000"/>
              </a:lnSpc>
            </a:pPr>
            <a:endParaRPr lang="zh-CN" altLang="en-US" sz="1600"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69328" y="6166443"/>
            <a:ext cx="5074920" cy="22933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1937" y="385195"/>
            <a:ext cx="6334125" cy="8939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39171E7D-2810-493A-AA30-DBD966992FC9}"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endParaRPr lang="zh-CN" altLang="en-US" sz="1200" dirty="0">
              <a:solidFill>
                <a:schemeClr val="tx1">
                  <a:tint val="75000"/>
                </a:schemeClr>
              </a:solidFill>
              <a:latin typeface="+mn-lt"/>
              <a:ea typeface="+mn-ea"/>
            </a:endParaRP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F1D8B0DA-77B7-4861-B44A-7F99922E201A}" type="slidenum">
              <a:rPr lang="zh-CN" altLang="en-US" sz="1200">
                <a:solidFill>
                  <a:schemeClr val="tx1">
                    <a:tint val="75000"/>
                  </a:schemeClr>
                </a:solidFill>
                <a:latin typeface="+mn-lt"/>
                <a:ea typeface="+mn-ea"/>
              </a:rPr>
              <a:pPr algn="r" fontAlgn="auto">
                <a:spcBef>
                  <a:spcPts val="0"/>
                </a:spcBef>
                <a:spcAft>
                  <a:spcPts val="0"/>
                </a:spcAft>
                <a:defRPr/>
              </a:pPr>
              <a:t>27</a:t>
            </a:fld>
            <a:endParaRPr lang="zh-CN" altLang="en-US" sz="1200" dirty="0">
              <a:solidFill>
                <a:schemeClr val="tx1">
                  <a:tint val="75000"/>
                </a:schemeClr>
              </a:solidFill>
              <a:latin typeface="+mn-lt"/>
              <a:ea typeface="+mn-ea"/>
            </a:endParaRPr>
          </a:p>
        </p:txBody>
      </p:sp>
      <p:sp>
        <p:nvSpPr>
          <p:cNvPr id="6" name="矩形 5"/>
          <p:cNvSpPr/>
          <p:nvPr/>
        </p:nvSpPr>
        <p:spPr>
          <a:xfrm>
            <a:off x="0" y="0"/>
            <a:ext cx="6858000" cy="683568"/>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endParaRPr lang="en-US" altLang="zh-CN"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a:p>
            <a:pPr algn="ctr" fontAlgn="auto">
              <a:spcBef>
                <a:spcPts val="0"/>
              </a:spcBef>
              <a:spcAft>
                <a:spcPts val="0"/>
              </a:spcAft>
              <a:defRPr/>
            </a:pPr>
            <a:r>
              <a:rPr lang="zh-CN" alt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三、会  员  动  态</a:t>
            </a:r>
            <a:r>
              <a:rPr lang="en-US" altLang="zh-CN"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a:t>
            </a:r>
            <a:r>
              <a:rPr lang="zh-CN" alt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开放合作</a:t>
            </a:r>
          </a:p>
          <a:p>
            <a:pPr algn="ctr" fontAlgn="auto">
              <a:spcBef>
                <a:spcPts val="0"/>
              </a:spcBef>
              <a:spcAft>
                <a:spcPts val="0"/>
              </a:spcAft>
              <a:defRPr/>
            </a:pPr>
            <a:endParaRPr lang="zh-CN" alt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sp>
        <p:nvSpPr>
          <p:cNvPr id="31751" name="Rectangle 12"/>
          <p:cNvSpPr>
            <a:spLocks noChangeArrowheads="1"/>
          </p:cNvSpPr>
          <p:nvPr/>
        </p:nvSpPr>
        <p:spPr bwMode="auto">
          <a:xfrm>
            <a:off x="656691" y="4355976"/>
            <a:ext cx="5544616" cy="3970318"/>
          </a:xfrm>
          <a:prstGeom prst="rect">
            <a:avLst/>
          </a:prstGeom>
          <a:noFill/>
          <a:ln w="9525">
            <a:noFill/>
            <a:miter lim="800000"/>
            <a:headEnd/>
            <a:tailEnd/>
          </a:ln>
        </p:spPr>
        <p:txBody>
          <a:bodyPr wrap="square" anchor="ctr">
            <a:spAutoFit/>
          </a:bodyPr>
          <a:lstStyle/>
          <a:p>
            <a:pPr indent="365125">
              <a:lnSpc>
                <a:spcPct val="150000"/>
              </a:lnSpc>
            </a:pPr>
            <a:r>
              <a:rPr lang="en-US" altLang="zh-CN" sz="1400" dirty="0"/>
              <a:t>11</a:t>
            </a:r>
            <a:r>
              <a:rPr lang="zh-CN" altLang="en-US" sz="1400" dirty="0"/>
              <a:t>月</a:t>
            </a:r>
            <a:r>
              <a:rPr lang="en-US" altLang="zh-CN" sz="1400" dirty="0"/>
              <a:t>5-10</a:t>
            </a:r>
            <a:r>
              <a:rPr lang="zh-CN" altLang="en-US" sz="1400" dirty="0"/>
              <a:t>日，首届中国国际进口博览会在上海国家会展中心举行，</a:t>
            </a:r>
            <a:r>
              <a:rPr lang="en-US" altLang="zh-CN" sz="1400" dirty="0"/>
              <a:t>172</a:t>
            </a:r>
            <a:r>
              <a:rPr lang="zh-CN" altLang="en-US" sz="1400" dirty="0"/>
              <a:t>个国家、地区和国际组织，</a:t>
            </a:r>
            <a:r>
              <a:rPr lang="en-US" altLang="zh-CN" sz="1400" dirty="0"/>
              <a:t>3600</a:t>
            </a:r>
            <a:r>
              <a:rPr lang="zh-CN" altLang="en-US" sz="1400" dirty="0"/>
              <a:t>多家企业齐聚盛会。在中央企业交易团集中采购签约仪式上</a:t>
            </a:r>
            <a:r>
              <a:rPr lang="en-US" altLang="zh-CN" sz="1400" dirty="0"/>
              <a:t>,</a:t>
            </a:r>
            <a:r>
              <a:rPr lang="zh-CN" altLang="en-US" sz="1400" dirty="0"/>
              <a:t>自动化院金自天正公司与德国西门子公司签订采购框架协议和合同。金自天正副总经理王代先和西门子（中国）有限公司工业销售高级副总裁安晓杰作为双方签约代表签署合作协议。</a:t>
            </a:r>
          </a:p>
          <a:p>
            <a:pPr indent="365125">
              <a:lnSpc>
                <a:spcPct val="150000"/>
              </a:lnSpc>
            </a:pPr>
            <a:r>
              <a:rPr lang="zh-CN" altLang="en-US" sz="1400" dirty="0"/>
              <a:t>自动化院与西门子公司在自动化和传动领域有着</a:t>
            </a:r>
            <a:r>
              <a:rPr lang="en-US" altLang="zh-CN" sz="1400" dirty="0"/>
              <a:t>30</a:t>
            </a:r>
            <a:r>
              <a:rPr lang="zh-CN" altLang="en-US" sz="1400" dirty="0"/>
              <a:t>多年的合作。为了适应中国工业智能化、绿色化的发展趋势，双方一致同意，并签署进一步的战略合作协议。这也标志着双方在自动化和传动领域</a:t>
            </a:r>
            <a:r>
              <a:rPr lang="en-US" altLang="zh-CN" sz="1400" dirty="0"/>
              <a:t>30</a:t>
            </a:r>
            <a:r>
              <a:rPr lang="zh-CN" altLang="en-US" sz="1400" dirty="0"/>
              <a:t>多年的业务合作更加深入和密切，双方将在冶金、矿山、化工等行业的电气化、自动化、数字化方面进一步加强合作，共同开拓创新，携手共进。</a:t>
            </a:r>
          </a:p>
        </p:txBody>
      </p:sp>
      <p:sp>
        <p:nvSpPr>
          <p:cNvPr id="2" name="页脚占位符 3"/>
          <p:cNvSpPr txBox="1">
            <a:spLocks noGrp="1"/>
          </p:cNvSpPr>
          <p:nvPr/>
        </p:nvSpPr>
        <p:spPr>
          <a:xfrm>
            <a:off x="2568823" y="8475662"/>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grpSp>
        <p:nvGrpSpPr>
          <p:cNvPr id="8" name="组合 7"/>
          <p:cNvGrpSpPr/>
          <p:nvPr/>
        </p:nvGrpSpPr>
        <p:grpSpPr>
          <a:xfrm>
            <a:off x="857232" y="785786"/>
            <a:ext cx="5072098" cy="785820"/>
            <a:chOff x="785794" y="930506"/>
            <a:chExt cx="5715040" cy="771445"/>
          </a:xfrm>
        </p:grpSpPr>
        <p:sp>
          <p:nvSpPr>
            <p:cNvPr id="7" name="圆角矩形 6"/>
            <p:cNvSpPr/>
            <p:nvPr/>
          </p:nvSpPr>
          <p:spPr>
            <a:xfrm>
              <a:off x="785794" y="930506"/>
              <a:ext cx="5715040" cy="771445"/>
            </a:xfrm>
            <a:prstGeom prst="roundRect">
              <a:avLst/>
            </a:prstGeom>
            <a:scene3d>
              <a:camera prst="orthographicFront"/>
              <a:lightRig rig="flat" dir="t"/>
            </a:scene3d>
            <a:sp3d>
              <a:bevelT/>
            </a:sp3d>
          </p:spPr>
          <p:style>
            <a:lnRef idx="1">
              <a:schemeClr val="accent6"/>
            </a:lnRef>
            <a:fillRef idx="2">
              <a:schemeClr val="accent6"/>
            </a:fillRef>
            <a:effectRef idx="1">
              <a:schemeClr val="accent6"/>
            </a:effectRef>
            <a:fontRef idx="minor">
              <a:schemeClr val="dk1"/>
            </a:fontRef>
          </p:style>
          <p:txBody>
            <a:bodyPr/>
            <a:lstStyle/>
            <a:p>
              <a:pPr algn="ctr">
                <a:defRPr/>
              </a:pPr>
              <a:endParaRPr lang="zh-CN" altLang="zh-CN">
                <a:solidFill>
                  <a:schemeClr val="tx1"/>
                </a:solidFill>
                <a:latin typeface="Arial" charset="0"/>
                <a:ea typeface="宋体" pitchFamily="2" charset="-122"/>
              </a:endParaRPr>
            </a:p>
          </p:txBody>
        </p:sp>
        <p:sp>
          <p:nvSpPr>
            <p:cNvPr id="31756" name="Rectangle 14"/>
            <p:cNvSpPr>
              <a:spLocks noChangeArrowheads="1"/>
            </p:cNvSpPr>
            <p:nvPr/>
          </p:nvSpPr>
          <p:spPr bwMode="auto">
            <a:xfrm>
              <a:off x="785794" y="930506"/>
              <a:ext cx="5552036" cy="694937"/>
            </a:xfrm>
            <a:prstGeom prst="rect">
              <a:avLst/>
            </a:prstGeom>
            <a:noFill/>
            <a:ln w="9525" algn="ctr">
              <a:noFill/>
              <a:miter lim="800000"/>
              <a:headEnd/>
              <a:tailEnd/>
            </a:ln>
          </p:spPr>
          <p:txBody>
            <a:bodyPr wrap="square" anchor="ctr">
              <a:spAutoFit/>
            </a:bodyPr>
            <a:lstStyle/>
            <a:p>
              <a:pPr algn="ctr" eaLnBrk="0" hangingPunct="0">
                <a:lnSpc>
                  <a:spcPts val="2400"/>
                </a:lnSpc>
              </a:pPr>
              <a:r>
                <a:rPr lang="zh-CN" altLang="en-US" b="1" dirty="0">
                  <a:solidFill>
                    <a:schemeClr val="bg1"/>
                  </a:solidFill>
                </a:rPr>
                <a:t>冶金自动化院在首届进博会</a:t>
              </a:r>
              <a:r>
                <a:rPr lang="zh-CN" altLang="en-US" b="1" dirty="0" smtClean="0">
                  <a:solidFill>
                    <a:schemeClr val="bg1"/>
                  </a:solidFill>
                </a:rPr>
                <a:t>与</a:t>
              </a:r>
              <a:endParaRPr lang="en-US" altLang="zh-CN" b="1" dirty="0" smtClean="0">
                <a:solidFill>
                  <a:schemeClr val="bg1"/>
                </a:solidFill>
              </a:endParaRPr>
            </a:p>
            <a:p>
              <a:pPr algn="ctr" eaLnBrk="0" hangingPunct="0">
                <a:lnSpc>
                  <a:spcPts val="2400"/>
                </a:lnSpc>
              </a:pPr>
              <a:r>
                <a:rPr lang="zh-CN" altLang="en-US" b="1" dirty="0" smtClean="0">
                  <a:solidFill>
                    <a:schemeClr val="bg1"/>
                  </a:solidFill>
                </a:rPr>
                <a:t>德国西门子公司</a:t>
              </a:r>
              <a:r>
                <a:rPr lang="zh-CN" altLang="en-US" b="1" dirty="0">
                  <a:solidFill>
                    <a:schemeClr val="bg1"/>
                  </a:solidFill>
                </a:rPr>
                <a:t>签约</a:t>
              </a: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27685" y="1763688"/>
            <a:ext cx="4856979" cy="259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6" descr="rectangle callout"/>
          <p:cNvPicPr>
            <a:picLocks noChangeAspect="1" noChangeArrowheads="1"/>
          </p:cNvPicPr>
          <p:nvPr/>
        </p:nvPicPr>
        <p:blipFill>
          <a:blip r:embed="rId2" cstate="print"/>
          <a:srcRect t="-2591"/>
          <a:stretch>
            <a:fillRect/>
          </a:stretch>
        </p:blipFill>
        <p:spPr bwMode="auto">
          <a:xfrm>
            <a:off x="285728" y="341785"/>
            <a:ext cx="6335713" cy="8802215"/>
          </a:xfrm>
          <a:prstGeom prst="rect">
            <a:avLst/>
          </a:prstGeom>
          <a:noFill/>
          <a:ln w="9525">
            <a:noFill/>
            <a:miter lim="800000"/>
            <a:headEnd/>
            <a:tailEnd/>
          </a:ln>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39171E7D-2810-493A-AA30-DBD966992FC9}"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endParaRPr lang="zh-CN" altLang="en-US" sz="1200" dirty="0">
              <a:solidFill>
                <a:schemeClr val="tx1">
                  <a:tint val="75000"/>
                </a:schemeClr>
              </a:solidFill>
              <a:latin typeface="+mn-lt"/>
              <a:ea typeface="+mn-ea"/>
            </a:endParaRP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71391D9D-4E34-47F9-96A1-72A376667B5C}" type="slidenum">
              <a:rPr lang="zh-CN" altLang="en-US" sz="1200">
                <a:solidFill>
                  <a:schemeClr val="tx1">
                    <a:tint val="75000"/>
                  </a:schemeClr>
                </a:solidFill>
                <a:latin typeface="+mn-lt"/>
                <a:ea typeface="+mn-ea"/>
              </a:rPr>
              <a:pPr algn="r" fontAlgn="auto">
                <a:spcBef>
                  <a:spcPts val="0"/>
                </a:spcBef>
                <a:spcAft>
                  <a:spcPts val="0"/>
                </a:spcAft>
                <a:defRPr/>
              </a:pPr>
              <a:t>28</a:t>
            </a:fld>
            <a:endParaRPr lang="zh-CN" altLang="en-US" sz="1200" dirty="0">
              <a:solidFill>
                <a:schemeClr val="tx1">
                  <a:tint val="75000"/>
                </a:schemeClr>
              </a:solidFill>
              <a:latin typeface="+mn-lt"/>
              <a:ea typeface="+mn-ea"/>
            </a:endParaRPr>
          </a:p>
        </p:txBody>
      </p:sp>
      <p:sp>
        <p:nvSpPr>
          <p:cNvPr id="6" name="矩形 5"/>
          <p:cNvSpPr/>
          <p:nvPr/>
        </p:nvSpPr>
        <p:spPr>
          <a:xfrm>
            <a:off x="0" y="0"/>
            <a:ext cx="6858000" cy="683568"/>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endParaRPr lang="en-US" altLang="zh-CN"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a:p>
            <a:pPr algn="ctr" fontAlgn="auto">
              <a:spcBef>
                <a:spcPts val="0"/>
              </a:spcBef>
              <a:spcAft>
                <a:spcPts val="0"/>
              </a:spcAft>
              <a:defRPr/>
            </a:pPr>
            <a:r>
              <a:rPr lang="zh-CN" alt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三、会  员  动  态</a:t>
            </a:r>
            <a:r>
              <a:rPr lang="en-US" altLang="zh-CN"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a:t>
            </a:r>
            <a:r>
              <a:rPr lang="zh-CN" alt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开放合作</a:t>
            </a:r>
          </a:p>
          <a:p>
            <a:pPr algn="ctr" fontAlgn="auto">
              <a:spcBef>
                <a:spcPts val="0"/>
              </a:spcBef>
              <a:spcAft>
                <a:spcPts val="0"/>
              </a:spcAft>
              <a:defRPr/>
            </a:pPr>
            <a:endParaRPr lang="zh-CN" alt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grpSp>
        <p:nvGrpSpPr>
          <p:cNvPr id="7" name="圆角矩形 6"/>
          <p:cNvGrpSpPr>
            <a:grpSpLocks/>
          </p:cNvGrpSpPr>
          <p:nvPr/>
        </p:nvGrpSpPr>
        <p:grpSpPr bwMode="auto">
          <a:xfrm>
            <a:off x="1143000" y="714348"/>
            <a:ext cx="4572000" cy="699262"/>
            <a:chOff x="716" y="518"/>
            <a:chExt cx="2898" cy="362"/>
          </a:xfrm>
        </p:grpSpPr>
        <p:pic>
          <p:nvPicPr>
            <p:cNvPr id="34826" name="圆角矩形 6"/>
            <p:cNvPicPr>
              <a:picLocks noChangeArrowheads="1"/>
            </p:cNvPicPr>
            <p:nvPr/>
          </p:nvPicPr>
          <p:blipFill>
            <a:blip r:embed="rId3" cstate="print"/>
            <a:srcRect/>
            <a:stretch>
              <a:fillRect/>
            </a:stretch>
          </p:blipFill>
          <p:spPr bwMode="auto">
            <a:xfrm>
              <a:off x="749" y="518"/>
              <a:ext cx="2864" cy="362"/>
            </a:xfrm>
            <a:prstGeom prst="rect">
              <a:avLst/>
            </a:prstGeom>
            <a:noFill/>
            <a:ln w="9525">
              <a:noFill/>
              <a:miter lim="800000"/>
              <a:headEnd/>
              <a:tailEnd/>
            </a:ln>
          </p:spPr>
        </p:pic>
        <p:sp>
          <p:nvSpPr>
            <p:cNvPr id="34827" name="Text Box 10"/>
            <p:cNvSpPr txBox="1">
              <a:spLocks noChangeArrowheads="1"/>
            </p:cNvSpPr>
            <p:nvPr/>
          </p:nvSpPr>
          <p:spPr bwMode="auto">
            <a:xfrm>
              <a:off x="716" y="537"/>
              <a:ext cx="2898" cy="343"/>
            </a:xfrm>
            <a:prstGeom prst="rect">
              <a:avLst/>
            </a:prstGeom>
            <a:noFill/>
            <a:ln w="9525">
              <a:noFill/>
              <a:miter lim="800000"/>
              <a:headEnd/>
              <a:tailEnd/>
            </a:ln>
          </p:spPr>
          <p:txBody>
            <a:bodyPr anchor="ctr"/>
            <a:lstStyle/>
            <a:p>
              <a:pPr algn="ctr"/>
              <a:r>
                <a:rPr lang="zh-CN" altLang="en-US" sz="2000" b="1" dirty="0" smtClean="0">
                  <a:solidFill>
                    <a:schemeClr val="bg1"/>
                  </a:solidFill>
                  <a:latin typeface="黑体" pitchFamily="49" charset="-122"/>
                  <a:ea typeface="黑体" pitchFamily="49" charset="-122"/>
                </a:rPr>
                <a:t>钢铁</a:t>
              </a:r>
              <a:r>
                <a:rPr lang="zh-CN" altLang="en-US" sz="2000" b="1" dirty="0">
                  <a:solidFill>
                    <a:schemeClr val="bg1"/>
                  </a:solidFill>
                  <a:latin typeface="黑体" pitchFamily="49" charset="-122"/>
                  <a:ea typeface="黑体" pitchFamily="49" charset="-122"/>
                </a:rPr>
                <a:t>研究</a:t>
              </a:r>
              <a:r>
                <a:rPr lang="zh-CN" altLang="en-US" sz="2000" b="1" dirty="0" smtClean="0">
                  <a:solidFill>
                    <a:schemeClr val="bg1"/>
                  </a:solidFill>
                  <a:latin typeface="黑体" pitchFamily="49" charset="-122"/>
                  <a:ea typeface="黑体" pitchFamily="49" charset="-122"/>
                </a:rPr>
                <a:t>总院唐山分院挂牌</a:t>
              </a:r>
              <a:r>
                <a:rPr lang="zh-CN" altLang="en-US" sz="2000" b="1" dirty="0">
                  <a:solidFill>
                    <a:schemeClr val="bg1"/>
                  </a:solidFill>
                  <a:latin typeface="黑体" pitchFamily="49" charset="-122"/>
                  <a:ea typeface="黑体" pitchFamily="49" charset="-122"/>
                </a:rPr>
                <a:t>成立</a:t>
              </a:r>
            </a:p>
          </p:txBody>
        </p:sp>
      </p:grpSp>
      <p:sp>
        <p:nvSpPr>
          <p:cNvPr id="2" name="页脚占位符 3"/>
          <p:cNvSpPr txBox="1">
            <a:spLocks noGrp="1"/>
          </p:cNvSpPr>
          <p:nvPr/>
        </p:nvSpPr>
        <p:spPr>
          <a:xfrm>
            <a:off x="2420938" y="8459788"/>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8" name="矩形 7"/>
          <p:cNvSpPr/>
          <p:nvPr/>
        </p:nvSpPr>
        <p:spPr>
          <a:xfrm>
            <a:off x="771358" y="3075990"/>
            <a:ext cx="5365768" cy="5071709"/>
          </a:xfrm>
          <a:prstGeom prst="rect">
            <a:avLst/>
          </a:prstGeom>
        </p:spPr>
        <p:txBody>
          <a:bodyPr wrap="square">
            <a:spAutoFit/>
          </a:bodyPr>
          <a:lstStyle/>
          <a:p>
            <a:pPr>
              <a:lnSpc>
                <a:spcPts val="2300"/>
              </a:lnSpc>
            </a:pPr>
            <a:r>
              <a:rPr lang="zh-CN" altLang="en-US" sz="1400" dirty="0" smtClean="0"/>
              <a:t>市政府致辞。</a:t>
            </a:r>
            <a:r>
              <a:rPr lang="zh-CN" altLang="en-US" sz="1400" dirty="0"/>
              <a:t>田志凌常务副院长介绍了钢研总院在服务国民经济、服务于钢铁企业和用户行业发挥的作用，表示分院将在唐山市委、市政府支持下，致力于推动区域钢铁产业的转型升级。王新江秘书长、姜尚清副主任，分别代表中国金属学会、中国钢铁工业协会致辞，两位领导强调了唐山市钢铁产业对于我国钢铁产业的优势、特殊性和面临的挑战，对钢铁研究总院唐山分院成立的意义给予了高度的肯定。曾加庆院长介绍了分院成立的历程服务理念和业务规划。</a:t>
            </a:r>
          </a:p>
          <a:p>
            <a:pPr indent="457200">
              <a:lnSpc>
                <a:spcPts val="2300"/>
              </a:lnSpc>
            </a:pPr>
            <a:r>
              <a:rPr lang="zh-CN" altLang="en-US" sz="1400" dirty="0"/>
              <a:t>钢铁研究总院唐山分院依托唐山创新钢铁产业技术有限公司成立，标志着钢研总院从此走进唐山，为区域钢铁企业、用户企业提供高质量高效率的技术服务，为唐山市钢铁产业转型升级作出贡献。分院成立后，将提供涵盖环保能力分级、产品质量能力分级、成本能力分级等服务，为政府环保工作、企业技术升级、用户优质采购提供依据，分院将基于分级服务，尝试构建产能联合体，在政府相关政策支持下，为“入联”的高评级产能提供政策优惠和环保、能耗、质量升级的技术支持。同时，结合钢研院在研发、检测等方面的优势资源，建立面向钢铁行业的服务平台，为钢铁生产企业和用户企业提供钢铁材料数据服务、检测服务和高端定制服务</a:t>
            </a:r>
            <a:r>
              <a:rPr lang="zh-CN" altLang="en-US" sz="1400" dirty="0" smtClean="0"/>
              <a:t>。</a:t>
            </a:r>
            <a:endParaRPr lang="zh-CN" altLang="en-US" sz="1600" dirty="0"/>
          </a:p>
        </p:txBody>
      </p:sp>
      <p:pic>
        <p:nvPicPr>
          <p:cNvPr id="12" name="图片 1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6669" y="1542584"/>
            <a:ext cx="2269444" cy="1440160"/>
          </a:xfrm>
          <a:prstGeom prst="rect">
            <a:avLst/>
          </a:prstGeom>
          <a:noFill/>
        </p:spPr>
      </p:pic>
      <p:sp>
        <p:nvSpPr>
          <p:cNvPr id="9" name="矩形 8"/>
          <p:cNvSpPr/>
          <p:nvPr/>
        </p:nvSpPr>
        <p:spPr>
          <a:xfrm>
            <a:off x="3234693" y="1542584"/>
            <a:ext cx="2856231" cy="1567096"/>
          </a:xfrm>
          <a:prstGeom prst="rect">
            <a:avLst/>
          </a:prstGeom>
        </p:spPr>
        <p:txBody>
          <a:bodyPr wrap="square">
            <a:spAutoFit/>
          </a:bodyPr>
          <a:lstStyle/>
          <a:p>
            <a:pPr>
              <a:lnSpc>
                <a:spcPts val="2300"/>
              </a:lnSpc>
            </a:pPr>
            <a:r>
              <a:rPr lang="en-US" altLang="zh-CN" sz="1400" dirty="0" smtClean="0"/>
              <a:t>  9</a:t>
            </a:r>
            <a:r>
              <a:rPr lang="zh-CN" altLang="en-US" sz="1400" dirty="0"/>
              <a:t>月</a:t>
            </a:r>
            <a:r>
              <a:rPr lang="en-US" altLang="zh-CN" sz="1400" dirty="0"/>
              <a:t>25</a:t>
            </a:r>
            <a:r>
              <a:rPr lang="zh-CN" altLang="en-US" sz="1400" dirty="0"/>
              <a:t>日，“钢铁研究总院唐山分院”授牌仪式暨“绿色钢铁、数字钢铁”专题讲座在唐山市南湖紫天鹅酒店举行。授牌仪式由梁振江副市长主持，丁绣峰市长代表唐山</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6" descr="rectangle callout"/>
          <p:cNvPicPr>
            <a:picLocks noChangeAspect="1" noChangeArrowheads="1"/>
          </p:cNvPicPr>
          <p:nvPr/>
        </p:nvPicPr>
        <p:blipFill>
          <a:blip r:embed="rId2" cstate="print"/>
          <a:srcRect t="-2591"/>
          <a:stretch>
            <a:fillRect/>
          </a:stretch>
        </p:blipFill>
        <p:spPr bwMode="auto">
          <a:xfrm>
            <a:off x="209550" y="468312"/>
            <a:ext cx="6459539" cy="8961472"/>
          </a:xfrm>
          <a:prstGeom prst="rect">
            <a:avLst/>
          </a:prstGeom>
          <a:noFill/>
          <a:ln w="9525">
            <a:noFill/>
            <a:miter lim="800000"/>
            <a:headEnd/>
            <a:tailEnd/>
          </a:ln>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39171E7D-2810-493A-AA30-DBD966992FC9}"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endParaRPr lang="zh-CN" altLang="en-US" sz="1200" dirty="0">
              <a:solidFill>
                <a:schemeClr val="tx1">
                  <a:tint val="75000"/>
                </a:schemeClr>
              </a:solidFill>
              <a:latin typeface="+mn-lt"/>
              <a:ea typeface="+mn-ea"/>
            </a:endParaRP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4FCA1A94-75D4-4414-A696-CA6285A59122}" type="slidenum">
              <a:rPr lang="zh-CN" altLang="en-US" sz="1200">
                <a:solidFill>
                  <a:schemeClr val="tx1">
                    <a:tint val="75000"/>
                  </a:schemeClr>
                </a:solidFill>
                <a:latin typeface="+mn-lt"/>
                <a:ea typeface="+mn-ea"/>
              </a:rPr>
              <a:pPr algn="r" fontAlgn="auto">
                <a:spcBef>
                  <a:spcPts val="0"/>
                </a:spcBef>
                <a:spcAft>
                  <a:spcPts val="0"/>
                </a:spcAft>
                <a:defRPr/>
              </a:pPr>
              <a:t>29</a:t>
            </a:fld>
            <a:endParaRPr lang="zh-CN" altLang="en-US" sz="1200" dirty="0">
              <a:solidFill>
                <a:schemeClr val="tx1">
                  <a:tint val="75000"/>
                </a:schemeClr>
              </a:solidFill>
              <a:latin typeface="+mn-lt"/>
              <a:ea typeface="+mn-ea"/>
            </a:endParaRPr>
          </a:p>
        </p:txBody>
      </p:sp>
      <p:sp>
        <p:nvSpPr>
          <p:cNvPr id="6" name="矩形 5"/>
          <p:cNvSpPr/>
          <p:nvPr/>
        </p:nvSpPr>
        <p:spPr>
          <a:xfrm>
            <a:off x="0" y="0"/>
            <a:ext cx="6858000" cy="683568"/>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endParaRPr lang="en-US" altLang="zh-CN"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a:p>
            <a:pPr algn="ctr" fontAlgn="auto">
              <a:spcBef>
                <a:spcPts val="0"/>
              </a:spcBef>
              <a:spcAft>
                <a:spcPts val="0"/>
              </a:spcAft>
              <a:defRPr/>
            </a:pPr>
            <a:r>
              <a:rPr lang="zh-CN" alt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三、会  员  动  态</a:t>
            </a:r>
            <a:r>
              <a:rPr lang="en-US" altLang="zh-CN"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a:t>
            </a:r>
            <a:r>
              <a:rPr lang="zh-CN" alt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开放合作</a:t>
            </a:r>
          </a:p>
          <a:p>
            <a:pPr algn="ctr" fontAlgn="auto">
              <a:spcBef>
                <a:spcPts val="0"/>
              </a:spcBef>
              <a:spcAft>
                <a:spcPts val="0"/>
              </a:spcAft>
              <a:defRPr/>
            </a:pPr>
            <a:endParaRPr lang="zh-CN" alt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sp>
        <p:nvSpPr>
          <p:cNvPr id="128007" name="Rectangle 12"/>
          <p:cNvSpPr>
            <a:spLocks noChangeArrowheads="1"/>
          </p:cNvSpPr>
          <p:nvPr/>
        </p:nvSpPr>
        <p:spPr bwMode="auto">
          <a:xfrm>
            <a:off x="620688" y="1835696"/>
            <a:ext cx="5715040" cy="4545090"/>
          </a:xfrm>
          <a:prstGeom prst="rect">
            <a:avLst/>
          </a:prstGeom>
          <a:noFill/>
          <a:ln w="9525">
            <a:noFill/>
            <a:miter lim="800000"/>
            <a:headEnd/>
            <a:tailEnd/>
          </a:ln>
        </p:spPr>
        <p:txBody>
          <a:bodyPr wrap="square" anchor="ctr">
            <a:spAutoFit/>
          </a:bodyPr>
          <a:lstStyle/>
          <a:p>
            <a:pPr indent="457200">
              <a:lnSpc>
                <a:spcPts val="2500"/>
              </a:lnSpc>
            </a:pPr>
            <a:r>
              <a:rPr lang="en-US" altLang="zh-CN" sz="1600" dirty="0"/>
              <a:t>11</a:t>
            </a:r>
            <a:r>
              <a:rPr lang="zh-CN" altLang="en-US" sz="1600" dirty="0"/>
              <a:t>月</a:t>
            </a:r>
            <a:r>
              <a:rPr lang="en-US" altLang="zh-CN" sz="1600" dirty="0"/>
              <a:t>23</a:t>
            </a:r>
            <a:r>
              <a:rPr lang="zh-CN" altLang="en-US" sz="1600" dirty="0"/>
              <a:t>日至</a:t>
            </a:r>
            <a:r>
              <a:rPr lang="en-US" altLang="zh-CN" sz="1600" dirty="0"/>
              <a:t>24</a:t>
            </a:r>
            <a:r>
              <a:rPr lang="zh-CN" altLang="en-US" sz="1600" dirty="0"/>
              <a:t>日，全国钢结构技术论坛会暨中国钢结构协会钢结构质量安全检测鉴定专业委员会</a:t>
            </a:r>
            <a:r>
              <a:rPr lang="en-US" altLang="zh-CN" sz="1600" dirty="0"/>
              <a:t>2018</a:t>
            </a:r>
            <a:r>
              <a:rPr lang="zh-CN" altLang="en-US" sz="1600" dirty="0"/>
              <a:t>年会在四川省眉山市成功举办。</a:t>
            </a:r>
          </a:p>
          <a:p>
            <a:pPr indent="457200">
              <a:lnSpc>
                <a:spcPts val="2500"/>
              </a:lnSpc>
            </a:pPr>
            <a:r>
              <a:rPr lang="zh-CN" altLang="en-US" sz="1600" dirty="0"/>
              <a:t>会上，中国钢结构协会常务副会长、中冶建筑总院董事刘毅对对专业委员会的工作提出要求和建议，并指出，钢结构质量安全专业委员会是中国钢结构协会最具特色的分会，希望委员会能够联合钢结构工程领域各方面专家，把钢结构质量安全控制工作做好，为我国的钢结构发展做出贡献；钢结构质量安全检测鉴定专业委员会秘书长耿树江全面总结回顾了</a:t>
            </a:r>
            <a:r>
              <a:rPr lang="en-US" altLang="zh-CN" sz="1600" dirty="0"/>
              <a:t>2018</a:t>
            </a:r>
            <a:r>
              <a:rPr lang="zh-CN" altLang="en-US" sz="1600" dirty="0"/>
              <a:t>年主要工作，并对</a:t>
            </a:r>
            <a:r>
              <a:rPr lang="en-US" altLang="zh-CN" sz="1600" dirty="0"/>
              <a:t>2019</a:t>
            </a:r>
            <a:r>
              <a:rPr lang="zh-CN" altLang="en-US" sz="1600" dirty="0"/>
              <a:t>年重点工作进行了部署安排；眉山中车紧固件有限公司总经理刘宇、清华大学王元清教授、国家工业建构筑物质量安全监督检验中心教授级高级工程师李晓东等</a:t>
            </a:r>
            <a:r>
              <a:rPr lang="en-US" altLang="zh-CN" sz="1600" dirty="0"/>
              <a:t>10</a:t>
            </a:r>
            <a:r>
              <a:rPr lang="zh-CN" altLang="en-US" sz="1600" dirty="0"/>
              <a:t>位专家，就最新的钢结构研究成果、工程实践、检测分析以及钢结构检测鉴定标准化体系等方面做了精彩的学术报告。</a:t>
            </a:r>
          </a:p>
        </p:txBody>
      </p:sp>
      <p:grpSp>
        <p:nvGrpSpPr>
          <p:cNvPr id="35848" name="圆角矩形 6"/>
          <p:cNvGrpSpPr>
            <a:grpSpLocks/>
          </p:cNvGrpSpPr>
          <p:nvPr/>
        </p:nvGrpSpPr>
        <p:grpSpPr bwMode="auto">
          <a:xfrm>
            <a:off x="785794" y="785786"/>
            <a:ext cx="5500726" cy="977902"/>
            <a:chOff x="749" y="518"/>
            <a:chExt cx="2864" cy="512"/>
          </a:xfrm>
        </p:grpSpPr>
        <p:pic>
          <p:nvPicPr>
            <p:cNvPr id="35850" name="圆角矩形 6"/>
            <p:cNvPicPr>
              <a:picLocks noChangeArrowheads="1"/>
            </p:cNvPicPr>
            <p:nvPr/>
          </p:nvPicPr>
          <p:blipFill>
            <a:blip r:embed="rId3" cstate="print"/>
            <a:srcRect/>
            <a:stretch>
              <a:fillRect/>
            </a:stretch>
          </p:blipFill>
          <p:spPr bwMode="auto">
            <a:xfrm>
              <a:off x="749" y="518"/>
              <a:ext cx="2864" cy="461"/>
            </a:xfrm>
            <a:prstGeom prst="rect">
              <a:avLst/>
            </a:prstGeom>
            <a:noFill/>
            <a:ln w="9525">
              <a:noFill/>
              <a:miter lim="800000"/>
              <a:headEnd/>
              <a:tailEnd/>
            </a:ln>
          </p:spPr>
        </p:pic>
        <p:sp>
          <p:nvSpPr>
            <p:cNvPr id="35851" name="Text Box 10"/>
            <p:cNvSpPr txBox="1">
              <a:spLocks noChangeArrowheads="1"/>
            </p:cNvSpPr>
            <p:nvPr/>
          </p:nvSpPr>
          <p:spPr bwMode="auto">
            <a:xfrm>
              <a:off x="787" y="555"/>
              <a:ext cx="2794" cy="475"/>
            </a:xfrm>
            <a:prstGeom prst="rect">
              <a:avLst/>
            </a:prstGeom>
            <a:noFill/>
            <a:ln w="9525">
              <a:noFill/>
              <a:miter lim="800000"/>
              <a:headEnd/>
              <a:tailEnd/>
            </a:ln>
          </p:spPr>
          <p:txBody>
            <a:bodyPr anchor="ctr"/>
            <a:lstStyle/>
            <a:p>
              <a:pPr algn="ctr">
                <a:lnSpc>
                  <a:spcPts val="2300"/>
                </a:lnSpc>
              </a:pPr>
              <a:r>
                <a:rPr lang="zh-CN" altLang="en-US" b="1" dirty="0">
                  <a:solidFill>
                    <a:schemeClr val="bg1"/>
                  </a:solidFill>
                </a:rPr>
                <a:t>中国钢结构协会钢结构质量安全检测鉴定专业委员会举办</a:t>
              </a:r>
              <a:r>
                <a:rPr lang="en-US" altLang="zh-CN" b="1" dirty="0">
                  <a:solidFill>
                    <a:schemeClr val="bg1"/>
                  </a:solidFill>
                </a:rPr>
                <a:t>2018</a:t>
              </a:r>
              <a:r>
                <a:rPr lang="zh-CN" altLang="en-US" b="1" dirty="0">
                  <a:solidFill>
                    <a:schemeClr val="bg1"/>
                  </a:solidFill>
                </a:rPr>
                <a:t>年年会暨全国钢结构技术论坛会</a:t>
              </a:r>
              <a:endParaRPr lang="zh-CN" altLang="zh-CN" b="1" dirty="0">
                <a:solidFill>
                  <a:schemeClr val="bg1"/>
                </a:solidFill>
              </a:endParaRPr>
            </a:p>
          </p:txBody>
        </p:sp>
      </p:grpSp>
      <p:sp>
        <p:nvSpPr>
          <p:cNvPr id="2" name="页脚占位符 3"/>
          <p:cNvSpPr txBox="1">
            <a:spLocks noGrp="1"/>
          </p:cNvSpPr>
          <p:nvPr/>
        </p:nvSpPr>
        <p:spPr>
          <a:xfrm>
            <a:off x="2420938" y="8459788"/>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09637" y="6565344"/>
            <a:ext cx="5059363" cy="179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quarter" idx="10"/>
          </p:nvPr>
        </p:nvSpPr>
        <p:spPr/>
        <p:txBody>
          <a:bodyPr/>
          <a:lstStyle/>
          <a:p>
            <a:pPr>
              <a:defRPr/>
            </a:pPr>
            <a:fld id="{39171E7D-2810-493A-AA30-DBD966992FC9}" type="datetime1">
              <a:rPr lang="zh-CN" altLang="en-US">
                <a:solidFill>
                  <a:prstClr val="black">
                    <a:tint val="75000"/>
                  </a:prstClr>
                </a:solidFill>
              </a:rPr>
              <a:pPr>
                <a:defRPr/>
              </a:pPr>
              <a:t>2018/12/12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dirty="0">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257270B7-8A4D-4824-80EE-A27B2A066105}" type="slidenum">
              <a:rPr lang="zh-CN" altLang="en-US">
                <a:solidFill>
                  <a:prstClr val="black">
                    <a:tint val="75000"/>
                  </a:prstClr>
                </a:solidFill>
              </a:rPr>
              <a:pPr>
                <a:defRPr/>
              </a:pPr>
              <a:t>3</a:t>
            </a:fld>
            <a:endParaRPr lang="zh-CN" altLang="en-US">
              <a:solidFill>
                <a:prstClr val="black">
                  <a:tint val="75000"/>
                </a:prstClr>
              </a:solidFill>
            </a:endParaRPr>
          </a:p>
        </p:txBody>
      </p:sp>
      <p:sp>
        <p:nvSpPr>
          <p:cNvPr id="6" name="矩形 5"/>
          <p:cNvSpPr/>
          <p:nvPr/>
        </p:nvSpPr>
        <p:spPr>
          <a:xfrm>
            <a:off x="0" y="179514"/>
            <a:ext cx="6858000" cy="749151"/>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r>
              <a:rPr lang="zh-CN" altLang="en-US" sz="5400" b="1" dirty="0">
                <a:ln w="12700">
                  <a:solidFill>
                    <a:srgbClr val="001B36">
                      <a:satMod val="155000"/>
                    </a:srgbClr>
                  </a:solidFill>
                  <a:prstDash val="solid"/>
                </a:ln>
                <a:solidFill>
                  <a:prstClr val="white"/>
                </a:solidFill>
                <a:effectLst>
                  <a:outerShdw blurRad="41275" dist="20320" dir="1800000" algn="tl" rotWithShape="0">
                    <a:srgbClr val="000000">
                      <a:alpha val="40000"/>
                    </a:srgbClr>
                  </a:outerShdw>
                </a:effectLst>
                <a:latin typeface="华文新魏" pitchFamily="2" charset="-122"/>
                <a:ea typeface="华文新魏" pitchFamily="2" charset="-122"/>
              </a:rPr>
              <a:t>目      录     </a:t>
            </a:r>
          </a:p>
        </p:txBody>
      </p:sp>
      <p:graphicFrame>
        <p:nvGraphicFramePr>
          <p:cNvPr id="12" name="图示 11"/>
          <p:cNvGraphicFramePr/>
          <p:nvPr>
            <p:extLst>
              <p:ext uri="{D42A27DB-BD31-4B8C-83A1-F6EECF244321}">
                <p14:modId xmlns:p14="http://schemas.microsoft.com/office/powerpoint/2010/main" xmlns="" val="4230015764"/>
              </p:ext>
            </p:extLst>
          </p:nvPr>
        </p:nvGraphicFramePr>
        <p:xfrm>
          <a:off x="837103" y="5536045"/>
          <a:ext cx="2592289" cy="504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页脚占位符 3"/>
          <p:cNvSpPr txBox="1">
            <a:spLocks noGrp="1"/>
          </p:cNvSpPr>
          <p:nvPr/>
        </p:nvSpPr>
        <p:spPr>
          <a:xfrm>
            <a:off x="2492375" y="8459791"/>
            <a:ext cx="2171700" cy="485775"/>
          </a:xfrm>
          <a:prstGeom prst="rect">
            <a:avLst/>
          </a:prstGeom>
          <a:noFill/>
        </p:spPr>
        <p:txBody>
          <a:bodyPr anchor="ctr"/>
          <a:lstStyle/>
          <a:p>
            <a:pPr algn="ctr" fontAlgn="auto">
              <a:spcBef>
                <a:spcPts val="0"/>
              </a:spcBef>
              <a:spcAft>
                <a:spcPts val="0"/>
              </a:spcAft>
              <a:defRPr/>
            </a:pPr>
            <a:r>
              <a:rPr lang="zh-CN" altLang="en-US" sz="1200">
                <a:solidFill>
                  <a:prstClr val="black">
                    <a:tint val="75000"/>
                  </a:prstClr>
                </a:solidFill>
                <a:latin typeface="Cambria"/>
                <a:ea typeface="华文楷体"/>
              </a:rPr>
              <a:t>北京金属学会主办</a:t>
            </a:r>
          </a:p>
        </p:txBody>
      </p:sp>
      <p:graphicFrame>
        <p:nvGraphicFramePr>
          <p:cNvPr id="15" name="图示 14"/>
          <p:cNvGraphicFramePr/>
          <p:nvPr>
            <p:extLst>
              <p:ext uri="{D42A27DB-BD31-4B8C-83A1-F6EECF244321}">
                <p14:modId xmlns:p14="http://schemas.microsoft.com/office/powerpoint/2010/main" xmlns="" val="3847548060"/>
              </p:ext>
            </p:extLst>
          </p:nvPr>
        </p:nvGraphicFramePr>
        <p:xfrm>
          <a:off x="799972" y="1115616"/>
          <a:ext cx="2629028" cy="5218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
          <p:cNvSpPr>
            <a:spLocks noChangeArrowheads="1"/>
          </p:cNvSpPr>
          <p:nvPr/>
        </p:nvSpPr>
        <p:spPr bwMode="auto">
          <a:xfrm>
            <a:off x="531643" y="1691680"/>
            <a:ext cx="5911553" cy="38369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第十届冶金年会论文的评选活动圆满结束</a:t>
            </a:r>
          </a:p>
          <a:p>
            <a:pPr marL="263525" lvl="0" indent="-155575" eaLnBrk="0" hangingPunct="0">
              <a:lnSpc>
                <a:spcPts val="2500"/>
              </a:lnSpc>
              <a:spcBef>
                <a:spcPts val="600"/>
              </a:spcBef>
              <a:buClr>
                <a:srgbClr val="477AB1"/>
              </a:buClr>
              <a:buSzPct val="50000"/>
              <a:buFont typeface="Wingdings" pitchFamily="2" charset="2"/>
              <a:buChar char="Ø"/>
              <a:defRPr/>
            </a:pPr>
            <a:r>
              <a:rPr lang="en-US" altLang="zh-CN" sz="1600" b="1" dirty="0">
                <a:solidFill>
                  <a:srgbClr val="001B36">
                    <a:lumMod val="75000"/>
                    <a:lumOff val="25000"/>
                  </a:srgbClr>
                </a:solidFill>
              </a:rPr>
              <a:t>《</a:t>
            </a:r>
            <a:r>
              <a:rPr lang="zh-CN" altLang="en-US" sz="1600" b="1" dirty="0">
                <a:solidFill>
                  <a:srgbClr val="001B36">
                    <a:lumMod val="75000"/>
                    <a:lumOff val="25000"/>
                  </a:srgbClr>
                </a:solidFill>
              </a:rPr>
              <a:t>北京市冶金企业存量调查及产业结构优化</a:t>
            </a:r>
            <a:r>
              <a:rPr lang="en-US" altLang="zh-CN" sz="1600" b="1" dirty="0" smtClean="0">
                <a:solidFill>
                  <a:srgbClr val="001B36">
                    <a:lumMod val="75000"/>
                    <a:lumOff val="25000"/>
                  </a:srgbClr>
                </a:solidFill>
              </a:rPr>
              <a:t>》</a:t>
            </a:r>
            <a:r>
              <a:rPr lang="zh-CN" altLang="en-US" sz="1600" b="1" dirty="0" smtClean="0">
                <a:solidFill>
                  <a:srgbClr val="001B36">
                    <a:lumMod val="75000"/>
                    <a:lumOff val="25000"/>
                  </a:srgbClr>
                </a:solidFill>
              </a:rPr>
              <a:t>项目</a:t>
            </a:r>
            <a:r>
              <a:rPr lang="zh-CN" altLang="en-US" sz="1600" b="1" dirty="0">
                <a:solidFill>
                  <a:srgbClr val="001B36">
                    <a:lumMod val="75000"/>
                    <a:lumOff val="25000"/>
                  </a:srgbClr>
                </a:solidFill>
              </a:rPr>
              <a:t>通过经信委验收</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学会两项专项咨询报告</a:t>
            </a:r>
            <a:r>
              <a:rPr lang="zh-CN" altLang="en-US" sz="1600" b="1" dirty="0" smtClean="0">
                <a:solidFill>
                  <a:srgbClr val="001B36">
                    <a:lumMod val="75000"/>
                    <a:lumOff val="25000"/>
                  </a:srgbClr>
                </a:solidFill>
              </a:rPr>
              <a:t>获北京市</a:t>
            </a:r>
            <a:r>
              <a:rPr lang="zh-CN" altLang="en-US" sz="1600" b="1" dirty="0">
                <a:solidFill>
                  <a:srgbClr val="001B36">
                    <a:lumMod val="75000"/>
                    <a:lumOff val="25000"/>
                  </a:srgbClr>
                </a:solidFill>
              </a:rPr>
              <a:t>科协优秀调研成果</a:t>
            </a:r>
            <a:r>
              <a:rPr lang="zh-CN" altLang="en-US" sz="1600" b="1" dirty="0" smtClean="0">
                <a:solidFill>
                  <a:srgbClr val="001B36">
                    <a:lumMod val="75000"/>
                    <a:lumOff val="25000"/>
                  </a:srgbClr>
                </a:solidFill>
              </a:rPr>
              <a:t>奖</a:t>
            </a:r>
            <a:endParaRPr lang="en-US" altLang="zh-CN" sz="1600" b="1" dirty="0" smtClean="0">
              <a:solidFill>
                <a:srgbClr val="001B36">
                  <a:lumMod val="75000"/>
                  <a:lumOff val="25000"/>
                </a:srgbClr>
              </a:solidFill>
            </a:endParaRP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北京金属学会推荐的优秀科技工作者入选青年人才托举工程</a:t>
            </a:r>
            <a:endParaRPr lang="en-US" altLang="zh-CN" sz="1600" b="1" dirty="0">
              <a:solidFill>
                <a:srgbClr val="001B36">
                  <a:lumMod val="75000"/>
                  <a:lumOff val="25000"/>
                </a:srgbClr>
              </a:solidFill>
            </a:endParaRP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a:solidFill>
                  <a:srgbClr val="001B36">
                    <a:lumMod val="75000"/>
                    <a:lumOff val="25000"/>
                  </a:srgbClr>
                </a:solidFill>
              </a:rPr>
              <a:t>与中国金属学会炼钢分会联合举办全国炼钢厂长百人论坛</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smtClean="0">
                <a:solidFill>
                  <a:srgbClr val="001B36">
                    <a:lumMod val="75000"/>
                    <a:lumOff val="25000"/>
                  </a:srgbClr>
                </a:solidFill>
              </a:rPr>
              <a:t>召开</a:t>
            </a:r>
            <a:r>
              <a:rPr lang="zh-CN" altLang="en-US" sz="1600" b="1" dirty="0">
                <a:solidFill>
                  <a:srgbClr val="001B36">
                    <a:lumMod val="75000"/>
                    <a:lumOff val="25000"/>
                  </a:srgbClr>
                </a:solidFill>
              </a:rPr>
              <a:t>科技社团提升能力研讨会</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举行创新簇工作会</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与地方金属学会联合举办“</a:t>
            </a:r>
            <a:r>
              <a:rPr lang="en-US" altLang="zh-CN" sz="1600" b="1" dirty="0">
                <a:solidFill>
                  <a:srgbClr val="001B36">
                    <a:lumMod val="75000"/>
                    <a:lumOff val="25000"/>
                  </a:srgbClr>
                </a:solidFill>
              </a:rPr>
              <a:t>2018</a:t>
            </a:r>
            <a:r>
              <a:rPr lang="zh-CN" altLang="en-US" sz="1600" b="1" dirty="0">
                <a:solidFill>
                  <a:srgbClr val="001B36">
                    <a:lumMod val="75000"/>
                    <a:lumOff val="25000"/>
                  </a:srgbClr>
                </a:solidFill>
              </a:rPr>
              <a:t>年建设城市绿色钢厂及钢厂搬迁研讨会</a:t>
            </a:r>
            <a:r>
              <a:rPr lang="zh-CN" altLang="en-US" sz="1600" b="1" dirty="0" smtClean="0">
                <a:solidFill>
                  <a:srgbClr val="001B36">
                    <a:lumMod val="75000"/>
                    <a:lumOff val="25000"/>
                  </a:srgbClr>
                </a:solidFill>
              </a:rPr>
              <a:t>”</a:t>
            </a:r>
            <a:endParaRPr lang="en-US" altLang="zh-CN" sz="1600" b="1" dirty="0" smtClean="0">
              <a:solidFill>
                <a:srgbClr val="001B36">
                  <a:lumMod val="75000"/>
                  <a:lumOff val="25000"/>
                </a:srgbClr>
              </a:solidFill>
            </a:endParaRPr>
          </a:p>
        </p:txBody>
      </p:sp>
      <p:sp>
        <p:nvSpPr>
          <p:cNvPr id="13" name="Rectangle 1"/>
          <p:cNvSpPr>
            <a:spLocks noChangeArrowheads="1"/>
          </p:cNvSpPr>
          <p:nvPr/>
        </p:nvSpPr>
        <p:spPr bwMode="auto">
          <a:xfrm>
            <a:off x="674543" y="6065252"/>
            <a:ext cx="5625752" cy="23237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先进钢铁材料首次被列入新材料产业目录</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工信部发布</a:t>
            </a:r>
            <a:r>
              <a:rPr lang="en-US" altLang="zh-CN" sz="1600" b="1" dirty="0">
                <a:solidFill>
                  <a:srgbClr val="001B36">
                    <a:lumMod val="75000"/>
                    <a:lumOff val="25000"/>
                  </a:srgbClr>
                </a:solidFill>
              </a:rPr>
              <a:t>《</a:t>
            </a:r>
            <a:r>
              <a:rPr lang="zh-CN" altLang="en-US" sz="1600" b="1" dirty="0">
                <a:solidFill>
                  <a:srgbClr val="001B36">
                    <a:lumMod val="75000"/>
                    <a:lumOff val="25000"/>
                  </a:srgbClr>
                </a:solidFill>
              </a:rPr>
              <a:t>产业转移指导目录（</a:t>
            </a:r>
            <a:r>
              <a:rPr lang="en-US" altLang="zh-CN" sz="1600" b="1" dirty="0">
                <a:solidFill>
                  <a:srgbClr val="001B36">
                    <a:lumMod val="75000"/>
                    <a:lumOff val="25000"/>
                  </a:srgbClr>
                </a:solidFill>
              </a:rPr>
              <a:t>2018 </a:t>
            </a:r>
            <a:r>
              <a:rPr lang="zh-CN" altLang="en-US" sz="1600" b="1" dirty="0">
                <a:solidFill>
                  <a:srgbClr val="001B36">
                    <a:lumMod val="75000"/>
                    <a:lumOff val="25000"/>
                  </a:srgbClr>
                </a:solidFill>
              </a:rPr>
              <a:t>年本）</a:t>
            </a:r>
            <a:r>
              <a:rPr lang="en-US" altLang="zh-CN" sz="1600" b="1" dirty="0">
                <a:solidFill>
                  <a:srgbClr val="001B36">
                    <a:lumMod val="75000"/>
                    <a:lumOff val="25000"/>
                  </a:srgbClr>
                </a:solidFill>
              </a:rPr>
              <a:t>》</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去年我国研发投入超</a:t>
            </a:r>
            <a:r>
              <a:rPr lang="en-US" altLang="zh-CN" sz="1600" b="1" dirty="0">
                <a:solidFill>
                  <a:srgbClr val="001B36">
                    <a:lumMod val="75000"/>
                    <a:lumOff val="25000"/>
                  </a:srgbClr>
                </a:solidFill>
              </a:rPr>
              <a:t>1.76</a:t>
            </a:r>
            <a:r>
              <a:rPr lang="zh-CN" altLang="en-US" sz="1600" b="1" dirty="0">
                <a:solidFill>
                  <a:srgbClr val="001B36">
                    <a:lumMod val="75000"/>
                    <a:lumOff val="25000"/>
                  </a:srgbClr>
                </a:solidFill>
              </a:rPr>
              <a:t>万亿元</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smtClean="0">
                <a:solidFill>
                  <a:srgbClr val="001B36">
                    <a:lumMod val="75000"/>
                    <a:lumOff val="25000"/>
                  </a:srgbClr>
                </a:solidFill>
              </a:rPr>
              <a:t>我国特殊</a:t>
            </a:r>
            <a:r>
              <a:rPr lang="zh-CN" altLang="en-US" sz="1600" b="1" dirty="0">
                <a:solidFill>
                  <a:srgbClr val="001B36">
                    <a:lumMod val="75000"/>
                    <a:lumOff val="25000"/>
                  </a:srgbClr>
                </a:solidFill>
              </a:rPr>
              <a:t>环境下典型金属材料服役行为与</a:t>
            </a:r>
            <a:r>
              <a:rPr lang="zh-CN" altLang="en-US" sz="1600" b="1" dirty="0" smtClean="0">
                <a:solidFill>
                  <a:srgbClr val="001B36">
                    <a:lumMod val="75000"/>
                    <a:lumOff val="25000"/>
                  </a:srgbClr>
                </a:solidFill>
              </a:rPr>
              <a:t>延寿关键</a:t>
            </a:r>
            <a:r>
              <a:rPr lang="zh-CN" altLang="en-US" sz="1600" b="1" dirty="0">
                <a:solidFill>
                  <a:srgbClr val="001B36">
                    <a:lumMod val="75000"/>
                    <a:lumOff val="25000"/>
                  </a:srgbClr>
                </a:solidFill>
              </a:rPr>
              <a:t>技术取得突破</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工信部拟对我国各省份有色产业进行</a:t>
            </a:r>
            <a:r>
              <a:rPr lang="zh-CN" altLang="en-US" sz="1600" b="1" dirty="0" smtClean="0">
                <a:solidFill>
                  <a:srgbClr val="001B36">
                    <a:lumMod val="75000"/>
                    <a:lumOff val="25000"/>
                  </a:srgbClr>
                </a:solidFill>
              </a:rPr>
              <a:t>调整</a:t>
            </a:r>
            <a:endParaRPr lang="zh-CN" altLang="en-US" sz="1600" b="1" dirty="0">
              <a:solidFill>
                <a:srgbClr val="001B36">
                  <a:lumMod val="75000"/>
                  <a:lumOff val="25000"/>
                </a:srgbClr>
              </a:solidFill>
            </a:endParaRPr>
          </a:p>
        </p:txBody>
      </p:sp>
    </p:spTree>
    <p:extLst>
      <p:ext uri="{BB962C8B-B14F-4D97-AF65-F5344CB8AC3E}">
        <p14:creationId xmlns:p14="http://schemas.microsoft.com/office/powerpoint/2010/main" xmlns="" val="2359467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6" descr="rectangle callout"/>
          <p:cNvPicPr>
            <a:picLocks noChangeAspect="1" noChangeArrowheads="1"/>
          </p:cNvPicPr>
          <p:nvPr/>
        </p:nvPicPr>
        <p:blipFill>
          <a:blip r:embed="rId2" cstate="print"/>
          <a:srcRect t="-2591"/>
          <a:stretch>
            <a:fillRect/>
          </a:stretch>
        </p:blipFill>
        <p:spPr bwMode="auto">
          <a:xfrm>
            <a:off x="285728" y="0"/>
            <a:ext cx="6337300" cy="9253538"/>
          </a:xfrm>
          <a:prstGeom prst="rect">
            <a:avLst/>
          </a:prstGeom>
          <a:noFill/>
          <a:ln w="9525">
            <a:noFill/>
            <a:miter lim="800000"/>
            <a:headEnd/>
            <a:tailEnd/>
          </a:ln>
        </p:spPr>
      </p:pic>
      <p:sp>
        <p:nvSpPr>
          <p:cNvPr id="6" name="矩形 5"/>
          <p:cNvSpPr/>
          <p:nvPr/>
        </p:nvSpPr>
        <p:spPr>
          <a:xfrm>
            <a:off x="0" y="0"/>
            <a:ext cx="6858000" cy="683568"/>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r>
              <a:rPr lang="zh-CN" altLang="en-US" sz="32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三、会  员  动  态</a:t>
            </a:r>
            <a:r>
              <a:rPr lang="en-US" altLang="zh-CN"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a:t>
            </a:r>
            <a:r>
              <a:rPr lang="zh-CN" alt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重大成果</a:t>
            </a:r>
          </a:p>
        </p:txBody>
      </p:sp>
      <p:grpSp>
        <p:nvGrpSpPr>
          <p:cNvPr id="8" name="组合 7"/>
          <p:cNvGrpSpPr/>
          <p:nvPr/>
        </p:nvGrpSpPr>
        <p:grpSpPr>
          <a:xfrm>
            <a:off x="836712" y="827584"/>
            <a:ext cx="5162346" cy="646331"/>
            <a:chOff x="-5716016" y="827584"/>
            <a:chExt cx="5162346" cy="646331"/>
          </a:xfrm>
        </p:grpSpPr>
        <p:sp>
          <p:nvSpPr>
            <p:cNvPr id="10" name="圆角矩形 9"/>
            <p:cNvSpPr/>
            <p:nvPr/>
          </p:nvSpPr>
          <p:spPr>
            <a:xfrm>
              <a:off x="-5644008" y="827584"/>
              <a:ext cx="5040560" cy="643512"/>
            </a:xfrm>
            <a:prstGeom prst="roundRect">
              <a:avLst/>
            </a:prstGeom>
            <a:scene3d>
              <a:camera prst="orthographicFront"/>
              <a:lightRig rig="flat" dir="t"/>
            </a:scene3d>
            <a:sp3d>
              <a:bevelT/>
            </a:sp3d>
          </p:spPr>
          <p:style>
            <a:lnRef idx="1">
              <a:schemeClr val="accent6"/>
            </a:lnRef>
            <a:fillRef idx="2">
              <a:schemeClr val="accent6"/>
            </a:fillRef>
            <a:effectRef idx="1">
              <a:schemeClr val="accent6"/>
            </a:effectRef>
            <a:fontRef idx="minor">
              <a:schemeClr val="dk1"/>
            </a:fontRef>
          </p:style>
        </p:sp>
        <p:sp>
          <p:nvSpPr>
            <p:cNvPr id="39946" name="矩形 11"/>
            <p:cNvSpPr>
              <a:spLocks noChangeArrowheads="1"/>
            </p:cNvSpPr>
            <p:nvPr/>
          </p:nvSpPr>
          <p:spPr bwMode="auto">
            <a:xfrm>
              <a:off x="-5716016" y="827584"/>
              <a:ext cx="5162346" cy="646331"/>
            </a:xfrm>
            <a:prstGeom prst="rect">
              <a:avLst/>
            </a:prstGeom>
            <a:noFill/>
            <a:ln w="9525">
              <a:noFill/>
              <a:miter lim="800000"/>
              <a:headEnd/>
              <a:tailEnd/>
            </a:ln>
          </p:spPr>
          <p:txBody>
            <a:bodyPr wrap="square">
              <a:spAutoFit/>
            </a:bodyPr>
            <a:lstStyle/>
            <a:p>
              <a:pPr algn="ctr"/>
              <a:r>
                <a:rPr lang="zh-CN" altLang="en-US" b="1" dirty="0">
                  <a:solidFill>
                    <a:schemeClr val="bg1"/>
                  </a:solidFill>
                </a:rPr>
                <a:t>冶金规划研究院完成的</a:t>
              </a:r>
              <a:r>
                <a:rPr lang="en-US" altLang="zh-CN" b="1" dirty="0">
                  <a:solidFill>
                    <a:schemeClr val="bg1"/>
                  </a:solidFill>
                </a:rPr>
                <a:t>《</a:t>
              </a:r>
              <a:r>
                <a:rPr lang="zh-CN" altLang="en-US" b="1" dirty="0">
                  <a:solidFill>
                    <a:schemeClr val="bg1"/>
                  </a:solidFill>
                </a:rPr>
                <a:t>钢铁企业节能低碳指标体系建立及应用</a:t>
              </a:r>
              <a:r>
                <a:rPr lang="en-US" altLang="zh-CN" b="1" dirty="0">
                  <a:solidFill>
                    <a:schemeClr val="bg1"/>
                  </a:solidFill>
                </a:rPr>
                <a:t>》</a:t>
              </a:r>
              <a:r>
                <a:rPr lang="zh-CN" altLang="en-US" b="1" dirty="0">
                  <a:solidFill>
                    <a:schemeClr val="bg1"/>
                  </a:solidFill>
                </a:rPr>
                <a:t>科技成果通过成果评价</a:t>
              </a:r>
            </a:p>
          </p:txBody>
        </p:sp>
      </p:grpSp>
      <p:sp>
        <p:nvSpPr>
          <p:cNvPr id="2" name="矩形 1"/>
          <p:cNvSpPr/>
          <p:nvPr/>
        </p:nvSpPr>
        <p:spPr>
          <a:xfrm>
            <a:off x="736767" y="3097000"/>
            <a:ext cx="5500726" cy="5209118"/>
          </a:xfrm>
          <a:prstGeom prst="rect">
            <a:avLst/>
          </a:prstGeom>
        </p:spPr>
        <p:txBody>
          <a:bodyPr wrap="square">
            <a:spAutoFit/>
          </a:bodyPr>
          <a:lstStyle/>
          <a:p>
            <a:pPr>
              <a:lnSpc>
                <a:spcPts val="1900"/>
              </a:lnSpc>
            </a:pPr>
            <a:r>
              <a:rPr lang="zh-CN" altLang="en-US" sz="1400" dirty="0" smtClean="0"/>
              <a:t>碳</a:t>
            </a:r>
            <a:r>
              <a:rPr lang="zh-CN" altLang="en-US" sz="1400" dirty="0"/>
              <a:t>排放管理标准技术委员会副主任委员孙翠华，北京科技大学教授、博导苍大强，中国钢铁工业协会发展与科技环保部主任、教授级高工黄导，中国节能协会顾问、教授级高工程小矛，钢铁研究总院教授级高工张春霞，首钢京唐钢铁联合有限责任公司能源与环境部副部长、高工汪国川，河钢集团邯钢分公司能源环保部副部长、高工张怀东，苍大强教授担任专家组组长。会议由中国节能协会秘书长宋忠奎主持。</a:t>
            </a:r>
          </a:p>
          <a:p>
            <a:pPr indent="361950">
              <a:lnSpc>
                <a:spcPts val="1900"/>
              </a:lnSpc>
            </a:pPr>
            <a:r>
              <a:rPr lang="zh-CN" altLang="en-US" sz="1400" dirty="0"/>
              <a:t>会上，李新创院长介绍了</a:t>
            </a:r>
            <a:r>
              <a:rPr lang="en-US" altLang="zh-CN" sz="1400" dirty="0"/>
              <a:t>《</a:t>
            </a:r>
            <a:r>
              <a:rPr lang="zh-CN" altLang="en-US" sz="1400" dirty="0"/>
              <a:t>钢铁企业节能低碳指标体系及应用</a:t>
            </a:r>
            <a:r>
              <a:rPr lang="en-US" altLang="zh-CN" sz="1400" dirty="0"/>
              <a:t>》</a:t>
            </a:r>
            <a:r>
              <a:rPr lang="zh-CN" altLang="en-US" sz="1400" dirty="0"/>
              <a:t>的项目背景和冶金规划院在助推钢铁行业和企业节能低碳发展方面开展的工作和取得的成绩，指出钢铁企业是低碳转型发展的主体，建立符合新时代企业发展实际的科学、合理、适用的节能低碳指标体系，对于全行业低碳转型发展具有重要的现实指导意义。随后，冶金规划院低碳发展研究中心主任李冰从立项背景及意义、国内外研究现状、主要技术方案及研究内容、主要创新点、目前应用及推广前景等方面，对</a:t>
            </a:r>
            <a:r>
              <a:rPr lang="en-US" altLang="zh-CN" sz="1400" dirty="0"/>
              <a:t>《</a:t>
            </a:r>
            <a:r>
              <a:rPr lang="zh-CN" altLang="en-US" sz="1400" dirty="0"/>
              <a:t>钢铁企业节能低碳指标体系及应用</a:t>
            </a:r>
            <a:r>
              <a:rPr lang="en-US" altLang="zh-CN" sz="1400" dirty="0"/>
              <a:t>》</a:t>
            </a:r>
            <a:r>
              <a:rPr lang="zh-CN" altLang="en-US" sz="1400" dirty="0"/>
              <a:t>科技成果进行总结汇报。</a:t>
            </a:r>
          </a:p>
          <a:p>
            <a:pPr indent="361950">
              <a:lnSpc>
                <a:spcPts val="1900"/>
              </a:lnSpc>
            </a:pPr>
            <a:r>
              <a:rPr lang="zh-CN" altLang="en-US" sz="1400" dirty="0"/>
              <a:t> 在听取科技成果汇报后，与会领导和专家认为：</a:t>
            </a:r>
            <a:r>
              <a:rPr lang="en-US" altLang="zh-CN" sz="1400" dirty="0"/>
              <a:t>《</a:t>
            </a:r>
            <a:r>
              <a:rPr lang="zh-CN" altLang="en-US" sz="1400" dirty="0"/>
              <a:t>钢铁企业节能低碳指标体系及应用</a:t>
            </a:r>
            <a:r>
              <a:rPr lang="en-US" altLang="zh-CN" sz="1400" dirty="0"/>
              <a:t>》</a:t>
            </a:r>
            <a:r>
              <a:rPr lang="zh-CN" altLang="en-US" sz="1400" dirty="0"/>
              <a:t>科技成果资料详实，符合评价要求，钢铁企业节能低碳指标体系的构建在碳数据技术方法、技术指标体系、实施路径、评价机制、理念机制五个方面实现了创新，该指标体系对钢铁行业节能低碳、绿色发展具有重要推动作用。</a:t>
            </a:r>
          </a:p>
        </p:txBody>
      </p:sp>
      <p:sp>
        <p:nvSpPr>
          <p:cNvPr id="11"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r>
              <a:rPr lang="zh-CN" altLang="en-US" sz="1200" dirty="0">
                <a:solidFill>
                  <a:schemeClr val="tx1">
                    <a:tint val="75000"/>
                  </a:schemeClr>
                </a:solidFill>
                <a:latin typeface="+mn-lt"/>
                <a:ea typeface="+mn-ea"/>
              </a:rPr>
              <a:t>北京金属学会主办</a:t>
            </a:r>
          </a:p>
        </p:txBody>
      </p:sp>
      <p:pic>
        <p:nvPicPr>
          <p:cNvPr id="9" name="图片 8"/>
          <p:cNvPicPr/>
          <p:nvPr/>
        </p:nvPicPr>
        <p:blipFill>
          <a:blip r:embed="rId3" cstate="print">
            <a:extLst>
              <a:ext uri="{28A0092B-C50C-407E-A947-70E740481C1C}">
                <a14:useLocalDpi xmlns:a14="http://schemas.microsoft.com/office/drawing/2010/main" xmlns="" val="0"/>
              </a:ext>
            </a:extLst>
          </a:blip>
          <a:stretch>
            <a:fillRect/>
          </a:stretch>
        </p:blipFill>
        <p:spPr>
          <a:xfrm>
            <a:off x="928544" y="1566248"/>
            <a:ext cx="2304256" cy="1530752"/>
          </a:xfrm>
          <a:prstGeom prst="rect">
            <a:avLst/>
          </a:prstGeom>
        </p:spPr>
      </p:pic>
      <p:sp>
        <p:nvSpPr>
          <p:cNvPr id="3" name="矩形 2"/>
          <p:cNvSpPr/>
          <p:nvPr/>
        </p:nvSpPr>
        <p:spPr>
          <a:xfrm>
            <a:off x="3391205" y="1619672"/>
            <a:ext cx="2704796" cy="1477328"/>
          </a:xfrm>
          <a:prstGeom prst="rect">
            <a:avLst/>
          </a:prstGeom>
        </p:spPr>
        <p:txBody>
          <a:bodyPr wrap="square">
            <a:spAutoFit/>
          </a:bodyPr>
          <a:lstStyle/>
          <a:p>
            <a:pPr>
              <a:lnSpc>
                <a:spcPts val="1800"/>
              </a:lnSpc>
            </a:pPr>
            <a:r>
              <a:rPr lang="zh-CN" altLang="en-US" dirty="0"/>
              <a:t> </a:t>
            </a:r>
            <a:r>
              <a:rPr lang="en-US" altLang="zh-CN" sz="1400" dirty="0"/>
              <a:t>2018</a:t>
            </a:r>
            <a:r>
              <a:rPr lang="zh-CN" altLang="en-US" sz="1400" dirty="0"/>
              <a:t>年</a:t>
            </a:r>
            <a:r>
              <a:rPr lang="en-US" altLang="zh-CN" sz="1400" dirty="0"/>
              <a:t>11</a:t>
            </a:r>
            <a:r>
              <a:rPr lang="zh-CN" altLang="en-US" sz="1400" dirty="0"/>
              <a:t>月</a:t>
            </a:r>
            <a:r>
              <a:rPr lang="en-US" altLang="zh-CN" sz="1400" dirty="0"/>
              <a:t>9</a:t>
            </a:r>
            <a:r>
              <a:rPr lang="zh-CN" altLang="en-US" sz="1400" dirty="0"/>
              <a:t>日，中国节能协会在北京组织召开</a:t>
            </a:r>
            <a:r>
              <a:rPr lang="en-US" altLang="zh-CN" sz="1400" dirty="0"/>
              <a:t>《</a:t>
            </a:r>
            <a:r>
              <a:rPr lang="zh-CN" altLang="en-US" sz="1400" dirty="0"/>
              <a:t>钢铁企业节能低碳指标体系建立及应用</a:t>
            </a:r>
            <a:r>
              <a:rPr lang="en-US" altLang="zh-CN" sz="1400" dirty="0"/>
              <a:t>》</a:t>
            </a:r>
            <a:r>
              <a:rPr lang="zh-CN" altLang="en-US" sz="1400" dirty="0"/>
              <a:t>科技成果评价会，该科技成果由冶金工业规划研究院承担完成</a:t>
            </a:r>
            <a:r>
              <a:rPr lang="zh-CN" altLang="en-US" sz="1400" dirty="0" smtClean="0"/>
              <a:t>。</a:t>
            </a:r>
            <a:r>
              <a:rPr lang="zh-CN" altLang="en-US" sz="1400" dirty="0"/>
              <a:t>特邀</a:t>
            </a:r>
            <a:r>
              <a:rPr lang="zh-CN" altLang="en-US" sz="1400" dirty="0" smtClean="0"/>
              <a:t>参加</a:t>
            </a:r>
            <a:r>
              <a:rPr lang="zh-CN" altLang="en-US" sz="1400" dirty="0"/>
              <a:t>评价会的领导和专家有全国</a:t>
            </a:r>
          </a:p>
        </p:txBody>
      </p:sp>
    </p:spTree>
    <p:extLst>
      <p:ext uri="{BB962C8B-B14F-4D97-AF65-F5344CB8AC3E}">
        <p14:creationId xmlns:p14="http://schemas.microsoft.com/office/powerpoint/2010/main" xmlns="" val="1877906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6" descr="rectangle callout"/>
          <p:cNvPicPr>
            <a:picLocks noChangeAspect="1" noChangeArrowheads="1"/>
          </p:cNvPicPr>
          <p:nvPr/>
        </p:nvPicPr>
        <p:blipFill>
          <a:blip r:embed="rId2" cstate="print"/>
          <a:srcRect t="-2591"/>
          <a:stretch>
            <a:fillRect/>
          </a:stretch>
        </p:blipFill>
        <p:spPr bwMode="auto">
          <a:xfrm>
            <a:off x="0" y="391514"/>
            <a:ext cx="6480175" cy="8752486"/>
          </a:xfrm>
          <a:prstGeom prst="rect">
            <a:avLst/>
          </a:prstGeom>
          <a:noFill/>
          <a:ln w="9525">
            <a:noFill/>
            <a:miter lim="800000"/>
            <a:headEnd/>
            <a:tailEnd/>
          </a:ln>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C345987B-B6CA-4AF0-99C4-327A6BD1C1BD}"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r>
              <a:rPr lang="zh-CN" altLang="en-US" sz="1200" dirty="0">
                <a:solidFill>
                  <a:schemeClr val="tx1">
                    <a:tint val="75000"/>
                  </a:schemeClr>
                </a:solidFill>
                <a:latin typeface="+mn-lt"/>
                <a:ea typeface="+mn-ea"/>
              </a:rPr>
              <a:t>北京金属学会主办</a:t>
            </a: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8EDE9919-2804-42B2-8A04-B1B1C27DF98C}" type="slidenum">
              <a:rPr lang="zh-CN" altLang="en-US" sz="1200">
                <a:solidFill>
                  <a:schemeClr val="tx1">
                    <a:tint val="75000"/>
                  </a:schemeClr>
                </a:solidFill>
                <a:latin typeface="+mn-lt"/>
                <a:ea typeface="+mn-ea"/>
              </a:rPr>
              <a:pPr algn="r" fontAlgn="auto">
                <a:spcBef>
                  <a:spcPts val="0"/>
                </a:spcBef>
                <a:spcAft>
                  <a:spcPts val="0"/>
                </a:spcAft>
                <a:defRPr/>
              </a:pPr>
              <a:t>31</a:t>
            </a:fld>
            <a:endParaRPr lang="zh-CN" altLang="en-US" sz="1200">
              <a:solidFill>
                <a:schemeClr val="tx1">
                  <a:tint val="75000"/>
                </a:schemeClr>
              </a:solidFill>
              <a:latin typeface="+mn-lt"/>
              <a:ea typeface="+mn-ea"/>
            </a:endParaRPr>
          </a:p>
        </p:txBody>
      </p:sp>
      <p:sp>
        <p:nvSpPr>
          <p:cNvPr id="6" name="矩形 5"/>
          <p:cNvSpPr/>
          <p:nvPr/>
        </p:nvSpPr>
        <p:spPr>
          <a:xfrm>
            <a:off x="-79375" y="85725"/>
            <a:ext cx="6858000" cy="755576"/>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r>
              <a:rPr lang="zh-CN" altLang="en-US" sz="32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三、会  员  动  态</a:t>
            </a:r>
            <a:r>
              <a:rPr lang="en-US" altLang="zh-CN"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a:t>
            </a:r>
            <a:r>
              <a:rPr lang="zh-CN" alt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重大成果</a:t>
            </a:r>
          </a:p>
        </p:txBody>
      </p:sp>
      <p:sp>
        <p:nvSpPr>
          <p:cNvPr id="7" name="圆角矩形 6"/>
          <p:cNvSpPr/>
          <p:nvPr/>
        </p:nvSpPr>
        <p:spPr>
          <a:xfrm>
            <a:off x="786388" y="900024"/>
            <a:ext cx="5166320" cy="720080"/>
          </a:xfrm>
          <a:prstGeom prst="roundRect">
            <a:avLst>
              <a:gd name="adj" fmla="val 50000"/>
            </a:avLst>
          </a:prstGeom>
          <a:ln>
            <a:solidFill>
              <a:schemeClr val="bg1"/>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algn="ctr">
              <a:defRPr/>
            </a:pPr>
            <a:r>
              <a:rPr lang="zh-CN" altLang="en-US" b="1" dirty="0">
                <a:solidFill>
                  <a:schemeClr val="bg1"/>
                </a:solidFill>
                <a:latin typeface="黑体" pitchFamily="49" charset="-122"/>
                <a:ea typeface="黑体" pitchFamily="49" charset="-122"/>
              </a:rPr>
              <a:t>有研亿金超高纯金属靶材亮相“庆祝改革开放</a:t>
            </a:r>
            <a:r>
              <a:rPr lang="en-US" altLang="zh-CN" b="1" dirty="0">
                <a:solidFill>
                  <a:schemeClr val="bg1"/>
                </a:solidFill>
                <a:latin typeface="黑体" pitchFamily="49" charset="-122"/>
                <a:ea typeface="黑体" pitchFamily="49" charset="-122"/>
              </a:rPr>
              <a:t>40</a:t>
            </a:r>
            <a:r>
              <a:rPr lang="zh-CN" altLang="en-US" b="1" dirty="0">
                <a:solidFill>
                  <a:schemeClr val="bg1"/>
                </a:solidFill>
                <a:latin typeface="黑体" pitchFamily="49" charset="-122"/>
                <a:ea typeface="黑体" pitchFamily="49" charset="-122"/>
              </a:rPr>
              <a:t>周年大型展览”</a:t>
            </a:r>
            <a:endParaRPr lang="en-US" altLang="zh-CN" b="1" dirty="0" smtClean="0">
              <a:solidFill>
                <a:schemeClr val="bg1"/>
              </a:solidFill>
              <a:latin typeface="黑体" pitchFamily="49" charset="-122"/>
              <a:ea typeface="黑体" pitchFamily="49" charset="-122"/>
            </a:endParaRPr>
          </a:p>
        </p:txBody>
      </p:sp>
      <p:sp>
        <p:nvSpPr>
          <p:cNvPr id="11" name="矩形 10"/>
          <p:cNvSpPr/>
          <p:nvPr/>
        </p:nvSpPr>
        <p:spPr>
          <a:xfrm>
            <a:off x="649325" y="1835696"/>
            <a:ext cx="5400600" cy="4154984"/>
          </a:xfrm>
          <a:prstGeom prst="rect">
            <a:avLst/>
          </a:prstGeom>
        </p:spPr>
        <p:txBody>
          <a:bodyPr wrap="square">
            <a:spAutoFit/>
          </a:bodyPr>
          <a:lstStyle/>
          <a:p>
            <a:pPr indent="361950">
              <a:lnSpc>
                <a:spcPct val="150000"/>
              </a:lnSpc>
            </a:pPr>
            <a:r>
              <a:rPr lang="en-US" altLang="zh-CN" sz="1600" dirty="0"/>
              <a:t>11</a:t>
            </a:r>
            <a:r>
              <a:rPr lang="zh-CN" altLang="en-US" sz="1600" dirty="0"/>
              <a:t>月</a:t>
            </a:r>
            <a:r>
              <a:rPr lang="en-US" altLang="zh-CN" sz="1600" dirty="0"/>
              <a:t>13</a:t>
            </a:r>
            <a:r>
              <a:rPr lang="zh-CN" altLang="en-US" sz="1600" dirty="0"/>
              <a:t>日，“伟大的变革</a:t>
            </a:r>
            <a:r>
              <a:rPr lang="en-US" altLang="zh-CN" sz="1600" dirty="0"/>
              <a:t>——</a:t>
            </a:r>
            <a:r>
              <a:rPr lang="zh-CN" altLang="en-US" sz="1600" dirty="0"/>
              <a:t>庆祝改革开放</a:t>
            </a:r>
            <a:r>
              <a:rPr lang="en-US" altLang="zh-CN" sz="1600" dirty="0"/>
              <a:t>40</a:t>
            </a:r>
            <a:r>
              <a:rPr lang="zh-CN" altLang="en-US" sz="1600" dirty="0"/>
              <a:t>周年大型展览”在国家博物馆盛大开幕，展览充分展示了</a:t>
            </a:r>
            <a:r>
              <a:rPr lang="en-US" altLang="zh-CN" sz="1600" dirty="0"/>
              <a:t>40</a:t>
            </a:r>
            <a:r>
              <a:rPr lang="zh-CN" altLang="en-US" sz="1600" dirty="0"/>
              <a:t>年来特别是党的十八大以来，人民群众生产生活发生的伟大变迁，中华民族迎来了从站起来、富起来到强起来的伟大飞跃。有研亿金多款超高纯金属靶材产品参展。</a:t>
            </a:r>
          </a:p>
          <a:p>
            <a:pPr indent="361950">
              <a:lnSpc>
                <a:spcPct val="150000"/>
              </a:lnSpc>
            </a:pPr>
            <a:r>
              <a:rPr lang="zh-CN" altLang="en-US" sz="1600" dirty="0"/>
              <a:t>有研亿金作为我国规模最大、材料种类最齐全的高端电子信息用溅射靶材研发制造基地，具备“超高纯原材料</a:t>
            </a:r>
            <a:r>
              <a:rPr lang="en-US" altLang="zh-CN" sz="1600" dirty="0"/>
              <a:t>-</a:t>
            </a:r>
            <a:r>
              <a:rPr lang="zh-CN" altLang="en-US" sz="1600" dirty="0"/>
              <a:t>溅射靶材</a:t>
            </a:r>
            <a:r>
              <a:rPr lang="en-US" altLang="zh-CN" sz="1600" dirty="0"/>
              <a:t>-</a:t>
            </a:r>
            <a:r>
              <a:rPr lang="zh-CN" altLang="en-US" sz="1600" dirty="0"/>
              <a:t>高纯金属回收”垂直一体化研发和生产的产业化平台，在超高纯金属纯化和靶材制备方面均具有深厚的技术积累，工艺技术达到国际先进水平，成为具有国际竞争力的龙头企业。</a:t>
            </a:r>
          </a:p>
        </p:txBody>
      </p:sp>
      <p:sp>
        <p:nvSpPr>
          <p:cNvPr id="9" name="TextBox 8"/>
          <p:cNvSpPr txBox="1"/>
          <p:nvPr/>
        </p:nvSpPr>
        <p:spPr>
          <a:xfrm>
            <a:off x="2636912" y="7524328"/>
            <a:ext cx="184731" cy="369332"/>
          </a:xfrm>
          <a:prstGeom prst="rect">
            <a:avLst/>
          </a:prstGeom>
          <a:noFill/>
        </p:spPr>
        <p:txBody>
          <a:bodyPr wrap="none" rtlCol="0">
            <a:spAutoFit/>
          </a:bodyPr>
          <a:lstStyle/>
          <a:p>
            <a:endParaRPr lang="zh-CN" altLang="en-US" dirty="0"/>
          </a:p>
        </p:txBody>
      </p:sp>
      <p:pic>
        <p:nvPicPr>
          <p:cNvPr id="10" name="图片 9" descr="http://www.grinm.com/Portals/0/BatchImages/2018/1126/636788557550370756.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55588" y="6200750"/>
            <a:ext cx="2565400" cy="1692910"/>
          </a:xfrm>
          <a:prstGeom prst="rect">
            <a:avLst/>
          </a:prstGeom>
          <a:noFill/>
          <a:ln>
            <a:noFill/>
          </a:ln>
        </p:spPr>
      </p:pic>
      <p:pic>
        <p:nvPicPr>
          <p:cNvPr id="12" name="图片 11" descr="http://www.grinm.com/Portals/0/BatchImages/2018/1126/636788557557546768.jpg"/>
          <p:cNvPicPr/>
          <p:nvPr/>
        </p:nvPicPr>
        <p:blipFill>
          <a:blip r:embed="rId4">
            <a:extLst>
              <a:ext uri="{28A0092B-C50C-407E-A947-70E740481C1C}">
                <a14:useLocalDpi xmlns:a14="http://schemas.microsoft.com/office/drawing/2010/main" xmlns="" val="0"/>
              </a:ext>
            </a:extLst>
          </a:blip>
          <a:srcRect/>
          <a:stretch>
            <a:fillRect/>
          </a:stretch>
        </p:blipFill>
        <p:spPr bwMode="auto">
          <a:xfrm>
            <a:off x="3415248" y="6198210"/>
            <a:ext cx="2514600" cy="169545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descr="rectangle callout"/>
          <p:cNvPicPr>
            <a:picLocks noChangeAspect="1" noChangeArrowheads="1"/>
          </p:cNvPicPr>
          <p:nvPr/>
        </p:nvPicPr>
        <p:blipFill>
          <a:blip r:embed="rId2" cstate="print"/>
          <a:srcRect t="-2591"/>
          <a:stretch>
            <a:fillRect/>
          </a:stretch>
        </p:blipFill>
        <p:spPr bwMode="auto">
          <a:xfrm>
            <a:off x="223817" y="382601"/>
            <a:ext cx="6500834" cy="8713787"/>
          </a:xfrm>
          <a:prstGeom prst="rect">
            <a:avLst/>
          </a:prstGeom>
          <a:noFill/>
          <a:ln w="9525">
            <a:noFill/>
            <a:miter lim="800000"/>
            <a:headEnd/>
            <a:tailEnd/>
          </a:ln>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39171E7D-2810-493A-AA30-DBD966992FC9}"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endParaRPr lang="zh-CN" altLang="en-US" sz="1200" dirty="0">
              <a:solidFill>
                <a:schemeClr val="tx1">
                  <a:tint val="75000"/>
                </a:schemeClr>
              </a:solidFill>
              <a:latin typeface="+mn-lt"/>
              <a:ea typeface="+mn-ea"/>
            </a:endParaRP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F2E3CA5E-E162-4891-8D9D-C7B5662C0177}" type="slidenum">
              <a:rPr lang="zh-CN" altLang="en-US" sz="1200">
                <a:solidFill>
                  <a:schemeClr val="tx1">
                    <a:tint val="75000"/>
                  </a:schemeClr>
                </a:solidFill>
                <a:latin typeface="+mn-lt"/>
                <a:ea typeface="+mn-ea"/>
              </a:rPr>
              <a:pPr algn="r" fontAlgn="auto">
                <a:spcBef>
                  <a:spcPts val="0"/>
                </a:spcBef>
                <a:spcAft>
                  <a:spcPts val="0"/>
                </a:spcAft>
                <a:defRPr/>
              </a:pPr>
              <a:t>32</a:t>
            </a:fld>
            <a:endParaRPr lang="zh-CN" altLang="en-US" sz="1200">
              <a:solidFill>
                <a:schemeClr val="tx1">
                  <a:tint val="75000"/>
                </a:schemeClr>
              </a:solidFill>
              <a:latin typeface="+mn-lt"/>
              <a:ea typeface="+mn-ea"/>
            </a:endParaRPr>
          </a:p>
        </p:txBody>
      </p:sp>
      <p:sp>
        <p:nvSpPr>
          <p:cNvPr id="6" name="矩形 5"/>
          <p:cNvSpPr/>
          <p:nvPr/>
        </p:nvSpPr>
        <p:spPr>
          <a:xfrm>
            <a:off x="0" y="0"/>
            <a:ext cx="6858000" cy="755576"/>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r>
              <a:rPr lang="zh-CN" altLang="en-US" sz="32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三、会  员  动  态</a:t>
            </a:r>
            <a:r>
              <a:rPr lang="en-US" altLang="zh-CN"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a:t>
            </a:r>
            <a:r>
              <a:rPr lang="zh-CN" alt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重大成果</a:t>
            </a:r>
          </a:p>
        </p:txBody>
      </p:sp>
      <p:sp>
        <p:nvSpPr>
          <p:cNvPr id="12" name="圆角矩形 11"/>
          <p:cNvSpPr/>
          <p:nvPr/>
        </p:nvSpPr>
        <p:spPr>
          <a:xfrm>
            <a:off x="908720" y="827584"/>
            <a:ext cx="5286412" cy="704746"/>
          </a:xfrm>
          <a:prstGeom prst="roundRect">
            <a:avLst/>
          </a:prstGeom>
          <a:ln>
            <a:solidFill>
              <a:schemeClr val="bg1"/>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algn="ctr">
              <a:lnSpc>
                <a:spcPts val="2300"/>
              </a:lnSpc>
              <a:defRPr/>
            </a:pPr>
            <a:r>
              <a:rPr lang="zh-CN" altLang="en-US" sz="2000" b="1" dirty="0">
                <a:solidFill>
                  <a:schemeClr val="bg1"/>
                </a:solidFill>
                <a:latin typeface="黑体" pitchFamily="49" charset="-122"/>
                <a:ea typeface="黑体" pitchFamily="49" charset="-122"/>
              </a:rPr>
              <a:t>中冶京诚总成的国内首条</a:t>
            </a:r>
            <a:r>
              <a:rPr lang="en-US" altLang="zh-CN" sz="2000" b="1" dirty="0">
                <a:solidFill>
                  <a:schemeClr val="bg1"/>
                </a:solidFill>
                <a:latin typeface="黑体" pitchFamily="49" charset="-122"/>
                <a:ea typeface="黑体" pitchFamily="49" charset="-122"/>
              </a:rPr>
              <a:t>45m/s</a:t>
            </a:r>
            <a:r>
              <a:rPr lang="zh-CN" altLang="en-US" sz="2000" b="1" dirty="0">
                <a:solidFill>
                  <a:schemeClr val="bg1"/>
                </a:solidFill>
                <a:latin typeface="黑体" pitchFamily="49" charset="-122"/>
                <a:ea typeface="黑体" pitchFamily="49" charset="-122"/>
              </a:rPr>
              <a:t>全国产化高速棒材生产线实现稳定运行</a:t>
            </a:r>
            <a:endParaRPr lang="zh-CN" altLang="zh-CN" sz="2000" b="1" dirty="0">
              <a:solidFill>
                <a:schemeClr val="bg1"/>
              </a:solidFill>
              <a:latin typeface="黑体" pitchFamily="49" charset="-122"/>
              <a:ea typeface="黑体" pitchFamily="49" charset="-122"/>
            </a:endParaRPr>
          </a:p>
        </p:txBody>
      </p:sp>
      <p:sp>
        <p:nvSpPr>
          <p:cNvPr id="7" name="页脚占位符 3"/>
          <p:cNvSpPr txBox="1">
            <a:spLocks noGrp="1"/>
          </p:cNvSpPr>
          <p:nvPr/>
        </p:nvSpPr>
        <p:spPr>
          <a:xfrm>
            <a:off x="2492375" y="8459788"/>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13" name="矩形 12"/>
          <p:cNvSpPr/>
          <p:nvPr/>
        </p:nvSpPr>
        <p:spPr>
          <a:xfrm>
            <a:off x="777058" y="1569706"/>
            <a:ext cx="5428730" cy="4676537"/>
          </a:xfrm>
          <a:prstGeom prst="rect">
            <a:avLst/>
          </a:prstGeom>
        </p:spPr>
        <p:txBody>
          <a:bodyPr wrap="square">
            <a:spAutoFit/>
          </a:bodyPr>
          <a:lstStyle/>
          <a:p>
            <a:pPr indent="361950">
              <a:lnSpc>
                <a:spcPts val="2400"/>
              </a:lnSpc>
            </a:pPr>
            <a:r>
              <a:rPr lang="en-US" altLang="zh-CN" sz="1600" dirty="0"/>
              <a:t>2018</a:t>
            </a:r>
            <a:r>
              <a:rPr lang="zh-CN" altLang="en-US" sz="1600" dirty="0"/>
              <a:t>年</a:t>
            </a:r>
            <a:r>
              <a:rPr lang="en-US" altLang="zh-CN" sz="1600" dirty="0"/>
              <a:t>11</a:t>
            </a:r>
            <a:r>
              <a:rPr lang="zh-CN" altLang="en-US" sz="1600" dirty="0"/>
              <a:t>月</a:t>
            </a:r>
            <a:r>
              <a:rPr lang="en-US" altLang="zh-CN" sz="1600" dirty="0"/>
              <a:t>6</a:t>
            </a:r>
            <a:r>
              <a:rPr lang="zh-CN" altLang="en-US" sz="1600" dirty="0"/>
              <a:t>日，由中冶京诚工程技术有限公司自主设计、成套供货的国内首条全国产化</a:t>
            </a:r>
            <a:r>
              <a:rPr lang="en-US" altLang="zh-CN" sz="1600" dirty="0"/>
              <a:t>45m/s</a:t>
            </a:r>
            <a:r>
              <a:rPr lang="zh-CN" altLang="en-US" sz="1600" dirty="0"/>
              <a:t>高速棒材生产线在山西晋钢集团实现稳定运行并进入达产阶段。该生产线成功填补国内全连续式</a:t>
            </a:r>
            <a:r>
              <a:rPr lang="en-US" altLang="zh-CN" sz="1600" dirty="0"/>
              <a:t>45m/s</a:t>
            </a:r>
            <a:r>
              <a:rPr lang="zh-CN" altLang="en-US" sz="1600" dirty="0"/>
              <a:t>高速棒材轧制系统关键技术依赖进口的空白，主要技术指标均达到国际先进水平。</a:t>
            </a:r>
          </a:p>
          <a:p>
            <a:pPr indent="361950">
              <a:lnSpc>
                <a:spcPts val="2400"/>
              </a:lnSpc>
            </a:pPr>
            <a:r>
              <a:rPr lang="zh-CN" altLang="en-US" sz="1600" dirty="0"/>
              <a:t>晋钢高棒生产线由中冶京诚负责</a:t>
            </a:r>
            <a:r>
              <a:rPr lang="en-US" altLang="zh-CN" sz="1600" dirty="0"/>
              <a:t>EPC</a:t>
            </a:r>
            <a:r>
              <a:rPr lang="zh-CN" altLang="en-US" sz="1600" dirty="0"/>
              <a:t>总承包，轧线采用全连续高速无扭轧制，最大轧制速度</a:t>
            </a:r>
            <a:r>
              <a:rPr lang="en-US" altLang="zh-CN" sz="1600" dirty="0"/>
              <a:t>45m/s</a:t>
            </a:r>
            <a:r>
              <a:rPr lang="zh-CN" altLang="en-US" sz="1600" dirty="0"/>
              <a:t>。该生产线定位于建筑用材小规格棒材，生产规格为</a:t>
            </a:r>
            <a:r>
              <a:rPr lang="en-US" altLang="zh-CN" sz="1600" dirty="0"/>
              <a:t>Φ10mm~Φ16mm</a:t>
            </a:r>
            <a:r>
              <a:rPr lang="zh-CN" altLang="en-US" sz="1600" dirty="0"/>
              <a:t>的螺纹钢，配备了中冶京诚新一代</a:t>
            </a:r>
            <a:r>
              <a:rPr lang="en-US" altLang="zh-CN" sz="1600" dirty="0"/>
              <a:t>CMM-I</a:t>
            </a:r>
            <a:r>
              <a:rPr lang="zh-CN" altLang="en-US" sz="1600" dirty="0"/>
              <a:t>系列模块化</a:t>
            </a:r>
            <a:r>
              <a:rPr lang="en-US" altLang="zh-CN" sz="1600" dirty="0"/>
              <a:t>230</a:t>
            </a:r>
            <a:r>
              <a:rPr lang="zh-CN" altLang="en-US" sz="1600" dirty="0"/>
              <a:t>精轧机机组、高速伺服倍尺飞剪、夹尾器及转鼓系统，粗中区采用第五代高刚度短应力线轧机，具备终轧速度快、产量高、成材率高、产品表面质量高、产品尺寸公差控制精确等优点。晋钢</a:t>
            </a:r>
            <a:r>
              <a:rPr lang="en-US" altLang="zh-CN" sz="1600" dirty="0"/>
              <a:t>45m/s</a:t>
            </a:r>
            <a:r>
              <a:rPr lang="zh-CN" altLang="en-US" sz="1600" dirty="0"/>
              <a:t>高速棒材生产线的成功投运为提升国内小规格棒材轧制装备技术水平、增强产品竞争力、提升中国长材装备技术输出实力具备重要意义。</a:t>
            </a:r>
          </a:p>
        </p:txBody>
      </p:sp>
      <p:pic>
        <p:nvPicPr>
          <p:cNvPr id="10" name="图片 9" descr="image00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833948" y="6246243"/>
            <a:ext cx="5314950" cy="1822450"/>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descr="rectangle callout"/>
          <p:cNvPicPr>
            <a:picLocks noChangeAspect="1" noChangeArrowheads="1"/>
          </p:cNvPicPr>
          <p:nvPr/>
        </p:nvPicPr>
        <p:blipFill>
          <a:blip r:embed="rId2" cstate="print"/>
          <a:srcRect t="-2591"/>
          <a:stretch>
            <a:fillRect/>
          </a:stretch>
        </p:blipFill>
        <p:spPr bwMode="auto">
          <a:xfrm>
            <a:off x="223817" y="382601"/>
            <a:ext cx="6500834" cy="8713787"/>
          </a:xfrm>
          <a:prstGeom prst="rect">
            <a:avLst/>
          </a:prstGeom>
          <a:noFill/>
          <a:ln w="9525">
            <a:noFill/>
            <a:miter lim="800000"/>
            <a:headEnd/>
            <a:tailEnd/>
          </a:ln>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39171E7D-2810-493A-AA30-DBD966992FC9}"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endParaRPr lang="zh-CN" altLang="en-US" sz="1200" dirty="0">
              <a:solidFill>
                <a:schemeClr val="tx1">
                  <a:tint val="75000"/>
                </a:schemeClr>
              </a:solidFill>
              <a:latin typeface="+mn-lt"/>
              <a:ea typeface="+mn-ea"/>
            </a:endParaRP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F2E3CA5E-E162-4891-8D9D-C7B5662C0177}" type="slidenum">
              <a:rPr lang="zh-CN" altLang="en-US" sz="1200">
                <a:solidFill>
                  <a:schemeClr val="tx1">
                    <a:tint val="75000"/>
                  </a:schemeClr>
                </a:solidFill>
                <a:latin typeface="+mn-lt"/>
                <a:ea typeface="+mn-ea"/>
              </a:rPr>
              <a:pPr algn="r" fontAlgn="auto">
                <a:spcBef>
                  <a:spcPts val="0"/>
                </a:spcBef>
                <a:spcAft>
                  <a:spcPts val="0"/>
                </a:spcAft>
                <a:defRPr/>
              </a:pPr>
              <a:t>33</a:t>
            </a:fld>
            <a:endParaRPr lang="zh-CN" altLang="en-US" sz="1200">
              <a:solidFill>
                <a:schemeClr val="tx1">
                  <a:tint val="75000"/>
                </a:schemeClr>
              </a:solidFill>
              <a:latin typeface="+mn-lt"/>
              <a:ea typeface="+mn-ea"/>
            </a:endParaRPr>
          </a:p>
        </p:txBody>
      </p:sp>
      <p:sp>
        <p:nvSpPr>
          <p:cNvPr id="6" name="矩形 5"/>
          <p:cNvSpPr/>
          <p:nvPr/>
        </p:nvSpPr>
        <p:spPr>
          <a:xfrm>
            <a:off x="0" y="0"/>
            <a:ext cx="6858000" cy="755576"/>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r>
              <a:rPr lang="zh-CN" altLang="en-US" sz="32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三、会  员  动  态</a:t>
            </a:r>
            <a:r>
              <a:rPr lang="en-US" altLang="zh-CN"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a:t>
            </a:r>
            <a:r>
              <a:rPr lang="zh-CN" alt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重大成果</a:t>
            </a:r>
          </a:p>
        </p:txBody>
      </p:sp>
      <p:sp>
        <p:nvSpPr>
          <p:cNvPr id="12" name="圆角矩形 11"/>
          <p:cNvSpPr/>
          <p:nvPr/>
        </p:nvSpPr>
        <p:spPr>
          <a:xfrm>
            <a:off x="1143000" y="827584"/>
            <a:ext cx="4572000" cy="704746"/>
          </a:xfrm>
          <a:prstGeom prst="roundRect">
            <a:avLst/>
          </a:prstGeom>
          <a:ln>
            <a:solidFill>
              <a:schemeClr val="bg1"/>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algn="ctr">
              <a:lnSpc>
                <a:spcPts val="2300"/>
              </a:lnSpc>
              <a:defRPr/>
            </a:pPr>
            <a:r>
              <a:rPr lang="zh-CN" altLang="en-US" sz="2000" b="1" dirty="0">
                <a:solidFill>
                  <a:schemeClr val="bg1"/>
                </a:solidFill>
                <a:latin typeface="黑体" pitchFamily="49" charset="-122"/>
                <a:ea typeface="黑体" pitchFamily="49" charset="-122"/>
              </a:rPr>
              <a:t>首钢股份公司实现高炉炉顶零排放</a:t>
            </a:r>
            <a:endParaRPr lang="zh-CN" altLang="zh-CN" sz="2000" b="1" dirty="0">
              <a:solidFill>
                <a:schemeClr val="bg1"/>
              </a:solidFill>
              <a:latin typeface="黑体" pitchFamily="49" charset="-122"/>
              <a:ea typeface="黑体" pitchFamily="49" charset="-122"/>
            </a:endParaRPr>
          </a:p>
        </p:txBody>
      </p:sp>
      <p:sp>
        <p:nvSpPr>
          <p:cNvPr id="7" name="页脚占位符 3"/>
          <p:cNvSpPr txBox="1">
            <a:spLocks noGrp="1"/>
          </p:cNvSpPr>
          <p:nvPr/>
        </p:nvSpPr>
        <p:spPr>
          <a:xfrm>
            <a:off x="2492375" y="8459788"/>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13" name="矩形 12"/>
          <p:cNvSpPr/>
          <p:nvPr/>
        </p:nvSpPr>
        <p:spPr>
          <a:xfrm>
            <a:off x="692696" y="1763688"/>
            <a:ext cx="5472608" cy="6555641"/>
          </a:xfrm>
          <a:prstGeom prst="rect">
            <a:avLst/>
          </a:prstGeom>
        </p:spPr>
        <p:txBody>
          <a:bodyPr wrap="square">
            <a:spAutoFit/>
          </a:bodyPr>
          <a:lstStyle/>
          <a:p>
            <a:pPr indent="457200">
              <a:lnSpc>
                <a:spcPts val="2400"/>
              </a:lnSpc>
            </a:pPr>
            <a:r>
              <a:rPr lang="zh-CN" altLang="en-US" sz="1600" dirty="0"/>
              <a:t>近日，首钢股份公司高炉实现了炉顶料罐煤气及粉尘全回收，真正达到了零排放，填补了我国冶金史上的一项空白，此技术有着广泛的推广价值。</a:t>
            </a:r>
          </a:p>
          <a:p>
            <a:pPr indent="457200">
              <a:lnSpc>
                <a:spcPts val="2400"/>
              </a:lnSpc>
            </a:pPr>
            <a:r>
              <a:rPr lang="zh-CN" altLang="en-US" sz="1600" dirty="0"/>
              <a:t>在高炉生产过程中，由于炉顶料罐不断向炉内加料，会产生大量的煤气和粉尘。此前，由于缺少相应的技术和设备，这些煤气和粉尘，通过料罐放散阀直接排放到大气中。此外，外排煤气和粉尘时，放散阀的尖啸声也对厂区甚至周边的居民区形成噪音污染。由于煤气和粉尘回收难度非常大，目前国内最先进的水平尚停留在半回收状态。</a:t>
            </a:r>
          </a:p>
          <a:p>
            <a:pPr indent="457200">
              <a:lnSpc>
                <a:spcPts val="2400"/>
              </a:lnSpc>
            </a:pPr>
            <a:r>
              <a:rPr lang="zh-CN" altLang="en-US" sz="1600" dirty="0"/>
              <a:t>首钢股份公司联合首钢国际工程公司，拓展思路、大胆创新，坚持贯彻工程紧凑高效型、循环节约型、清洁环保型以及数字型的要求，精心设计、持续改进。设计人员和技术人员对高炉炉顶均压放散系统和干法除尘系统，以及相应的配套系统都制定了周密的改造方案。近日，改造已经完成，并成功投入使用。该方案具有总图布置紧凑、占地面积小、工程投资低、建设周期短和对生产影响小等诸多优点。据测算，仅一座</a:t>
            </a:r>
            <a:r>
              <a:rPr lang="en-US" altLang="zh-CN" sz="1600" dirty="0"/>
              <a:t>2650</a:t>
            </a:r>
            <a:r>
              <a:rPr lang="zh-CN" altLang="en-US" sz="1600" dirty="0"/>
              <a:t>立方米高炉，每年全部回收粉尘的同时，还可回收高炉煤气</a:t>
            </a:r>
            <a:r>
              <a:rPr lang="en-US" altLang="zh-CN" sz="1600" dirty="0"/>
              <a:t>1997</a:t>
            </a:r>
            <a:r>
              <a:rPr lang="zh-CN" altLang="en-US" sz="1600" dirty="0"/>
              <a:t>万立方米，产生良好社会效益的同时，每年可形成经济效益约</a:t>
            </a:r>
            <a:r>
              <a:rPr lang="en-US" altLang="zh-CN" sz="1600" dirty="0"/>
              <a:t>160</a:t>
            </a:r>
            <a:r>
              <a:rPr lang="zh-CN" altLang="en-US" sz="1600" dirty="0"/>
              <a:t>万元。</a:t>
            </a:r>
          </a:p>
          <a:p>
            <a:pPr indent="457200">
              <a:lnSpc>
                <a:spcPts val="2400"/>
              </a:lnSpc>
            </a:pPr>
            <a:endParaRPr lang="zh-CN" altLang="zh-CN" sz="1600" dirty="0" smtClean="0"/>
          </a:p>
          <a:p>
            <a:pPr indent="457200">
              <a:lnSpc>
                <a:spcPts val="2400"/>
              </a:lnSpc>
            </a:pPr>
            <a:r>
              <a:rPr lang="en-US" altLang="zh-CN" sz="1600" dirty="0" smtClean="0"/>
              <a:t>     </a:t>
            </a:r>
            <a:endParaRPr lang="zh-CN" altLang="zh-CN"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descr="rectangle callout"/>
          <p:cNvPicPr>
            <a:picLocks noChangeAspect="1" noChangeArrowheads="1"/>
          </p:cNvPicPr>
          <p:nvPr/>
        </p:nvPicPr>
        <p:blipFill>
          <a:blip r:embed="rId2" cstate="print"/>
          <a:srcRect t="-2591"/>
          <a:stretch>
            <a:fillRect/>
          </a:stretch>
        </p:blipFill>
        <p:spPr bwMode="auto">
          <a:xfrm>
            <a:off x="223817" y="382601"/>
            <a:ext cx="6500834" cy="8713787"/>
          </a:xfrm>
          <a:prstGeom prst="rect">
            <a:avLst/>
          </a:prstGeom>
          <a:noFill/>
          <a:ln w="9525">
            <a:noFill/>
            <a:miter lim="800000"/>
            <a:headEnd/>
            <a:tailEnd/>
          </a:ln>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39171E7D-2810-493A-AA30-DBD966992FC9}"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endParaRPr lang="zh-CN" altLang="en-US" sz="1200" dirty="0">
              <a:solidFill>
                <a:schemeClr val="tx1">
                  <a:tint val="75000"/>
                </a:schemeClr>
              </a:solidFill>
              <a:latin typeface="+mn-lt"/>
              <a:ea typeface="+mn-ea"/>
            </a:endParaRP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F2E3CA5E-E162-4891-8D9D-C7B5662C0177}" type="slidenum">
              <a:rPr lang="zh-CN" altLang="en-US" sz="1200">
                <a:solidFill>
                  <a:schemeClr val="tx1">
                    <a:tint val="75000"/>
                  </a:schemeClr>
                </a:solidFill>
                <a:latin typeface="+mn-lt"/>
                <a:ea typeface="+mn-ea"/>
              </a:rPr>
              <a:pPr algn="r" fontAlgn="auto">
                <a:spcBef>
                  <a:spcPts val="0"/>
                </a:spcBef>
                <a:spcAft>
                  <a:spcPts val="0"/>
                </a:spcAft>
                <a:defRPr/>
              </a:pPr>
              <a:t>34</a:t>
            </a:fld>
            <a:endParaRPr lang="zh-CN" altLang="en-US" sz="1200">
              <a:solidFill>
                <a:schemeClr val="tx1">
                  <a:tint val="75000"/>
                </a:schemeClr>
              </a:solidFill>
              <a:latin typeface="+mn-lt"/>
              <a:ea typeface="+mn-ea"/>
            </a:endParaRPr>
          </a:p>
        </p:txBody>
      </p:sp>
      <p:sp>
        <p:nvSpPr>
          <p:cNvPr id="6" name="矩形 5"/>
          <p:cNvSpPr/>
          <p:nvPr/>
        </p:nvSpPr>
        <p:spPr>
          <a:xfrm>
            <a:off x="0" y="0"/>
            <a:ext cx="6858000" cy="755576"/>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r>
              <a:rPr lang="zh-CN" altLang="en-US" sz="32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三、会  员  动  态</a:t>
            </a:r>
            <a:r>
              <a:rPr lang="en-US" altLang="zh-CN"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a:t>
            </a:r>
            <a:r>
              <a:rPr lang="zh-CN" alt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重大成果</a:t>
            </a:r>
          </a:p>
        </p:txBody>
      </p:sp>
      <p:sp>
        <p:nvSpPr>
          <p:cNvPr id="12" name="圆角矩形 11"/>
          <p:cNvSpPr/>
          <p:nvPr/>
        </p:nvSpPr>
        <p:spPr>
          <a:xfrm>
            <a:off x="692696" y="775440"/>
            <a:ext cx="5472608" cy="704746"/>
          </a:xfrm>
          <a:prstGeom prst="roundRect">
            <a:avLst/>
          </a:prstGeom>
          <a:ln>
            <a:solidFill>
              <a:schemeClr val="bg1"/>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algn="ctr">
              <a:lnSpc>
                <a:spcPts val="2300"/>
              </a:lnSpc>
              <a:defRPr/>
            </a:pPr>
            <a:r>
              <a:rPr lang="zh-CN" altLang="en-US" sz="2000" b="1" dirty="0">
                <a:solidFill>
                  <a:schemeClr val="bg1"/>
                </a:solidFill>
                <a:latin typeface="黑体" pitchFamily="49" charset="-122"/>
                <a:ea typeface="黑体" pitchFamily="49" charset="-122"/>
              </a:rPr>
              <a:t>首钢百万吨建筑垃圾资源化处理项目投产运行</a:t>
            </a:r>
            <a:endParaRPr lang="zh-CN" altLang="zh-CN" sz="2000" b="1" dirty="0">
              <a:solidFill>
                <a:schemeClr val="bg1"/>
              </a:solidFill>
              <a:latin typeface="黑体" pitchFamily="49" charset="-122"/>
              <a:ea typeface="黑体" pitchFamily="49" charset="-122"/>
            </a:endParaRPr>
          </a:p>
        </p:txBody>
      </p:sp>
      <p:sp>
        <p:nvSpPr>
          <p:cNvPr id="7" name="页脚占位符 3"/>
          <p:cNvSpPr txBox="1">
            <a:spLocks noGrp="1"/>
          </p:cNvSpPr>
          <p:nvPr/>
        </p:nvSpPr>
        <p:spPr>
          <a:xfrm>
            <a:off x="2492375" y="8459788"/>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13" name="矩形 12"/>
          <p:cNvSpPr/>
          <p:nvPr/>
        </p:nvSpPr>
        <p:spPr>
          <a:xfrm>
            <a:off x="701926" y="1469178"/>
            <a:ext cx="5544616" cy="4006225"/>
          </a:xfrm>
          <a:prstGeom prst="rect">
            <a:avLst/>
          </a:prstGeom>
        </p:spPr>
        <p:txBody>
          <a:bodyPr wrap="square">
            <a:spAutoFit/>
          </a:bodyPr>
          <a:lstStyle/>
          <a:p>
            <a:r>
              <a:rPr lang="zh-CN" altLang="zh-CN" sz="1600" dirty="0" smtClean="0"/>
              <a:t>　</a:t>
            </a:r>
            <a:endParaRPr lang="en-US" altLang="zh-CN" sz="1600" dirty="0" smtClean="0"/>
          </a:p>
          <a:p>
            <a:pPr indent="365125">
              <a:lnSpc>
                <a:spcPts val="2200"/>
              </a:lnSpc>
            </a:pPr>
            <a:r>
              <a:rPr lang="zh-CN" altLang="en-US" sz="1400" dirty="0"/>
              <a:t>首钢服务北京城市副中心建设的建筑垃圾资源化处理项目日前投产运行，截至</a:t>
            </a:r>
            <a:r>
              <a:rPr lang="en-US" altLang="zh-CN" sz="1400" dirty="0"/>
              <a:t>11</a:t>
            </a:r>
            <a:r>
              <a:rPr lang="zh-CN" altLang="en-US" sz="1400" dirty="0"/>
              <a:t>月</a:t>
            </a:r>
            <a:r>
              <a:rPr lang="en-US" altLang="zh-CN" sz="1400" dirty="0"/>
              <a:t>8</a:t>
            </a:r>
            <a:r>
              <a:rPr lang="zh-CN" altLang="en-US" sz="1400" dirty="0"/>
              <a:t>日，已处理建筑垃圾</a:t>
            </a:r>
            <a:r>
              <a:rPr lang="en-US" altLang="zh-CN" sz="1400" dirty="0"/>
              <a:t>4.8</a:t>
            </a:r>
            <a:r>
              <a:rPr lang="zh-CN" altLang="en-US" sz="1400" dirty="0"/>
              <a:t>万吨。这是首钢环境公司继建成北京市首家建筑垃圾资源化处理示范项目后，环境产业跨区域复制的一次成功实践。</a:t>
            </a:r>
          </a:p>
          <a:p>
            <a:pPr indent="365125">
              <a:lnSpc>
                <a:spcPts val="2200"/>
              </a:lnSpc>
            </a:pPr>
            <a:r>
              <a:rPr lang="zh-CN" altLang="en-US" sz="1400" dirty="0"/>
              <a:t>该项目主要承担通州区潞城镇棚改腾退工程的建筑垃圾资源化处理，位于通州区潞城镇南刘各庄村，占地</a:t>
            </a:r>
            <a:r>
              <a:rPr lang="en-US" altLang="zh-CN" sz="1400" dirty="0"/>
              <a:t>336</a:t>
            </a:r>
            <a:r>
              <a:rPr lang="zh-CN" altLang="en-US" sz="1400" dirty="0"/>
              <a:t>亩，设计年处理建筑垃圾</a:t>
            </a:r>
            <a:r>
              <a:rPr lang="en-US" altLang="zh-CN" sz="1400" dirty="0"/>
              <a:t>100</a:t>
            </a:r>
            <a:r>
              <a:rPr lang="zh-CN" altLang="en-US" sz="1400" dirty="0"/>
              <a:t>万吨，生产再生骨料</a:t>
            </a:r>
            <a:r>
              <a:rPr lang="en-US" altLang="zh-CN" sz="1400" dirty="0"/>
              <a:t>80</a:t>
            </a:r>
            <a:r>
              <a:rPr lang="zh-CN" altLang="en-US" sz="1400" dirty="0"/>
              <a:t>万吨、再生无机混合料</a:t>
            </a:r>
            <a:r>
              <a:rPr lang="en-US" altLang="zh-CN" sz="1400" dirty="0"/>
              <a:t>40</a:t>
            </a:r>
            <a:r>
              <a:rPr lang="zh-CN" altLang="en-US" sz="1400" dirty="0"/>
              <a:t>万吨，采用首钢自主集成创新的可移动式建筑垃圾资源化处理成套工艺。</a:t>
            </a:r>
          </a:p>
          <a:p>
            <a:pPr indent="365125">
              <a:lnSpc>
                <a:spcPts val="2200"/>
              </a:lnSpc>
            </a:pPr>
            <a:r>
              <a:rPr lang="zh-CN" altLang="en-US" sz="1400" dirty="0"/>
              <a:t>随着北京市疏解整治促提升专项行动的有序推进，建筑垃圾产生量逐年增长。首钢环境公司资源公司抢抓发展机遇，着力推广首钢品牌，积极与通州区政府进行多次沟通、洽谈，取得认可和大力支持，并与北京首环民佳公司签署协议，合作运营通州区潞城镇棚改腾退建筑垃圾资源化处理项目。</a:t>
            </a:r>
          </a:p>
        </p:txBody>
      </p:sp>
      <p:pic>
        <p:nvPicPr>
          <p:cNvPr id="14" name="图片 13" descr="33.jpg"/>
          <p:cNvPicPr/>
          <p:nvPr/>
        </p:nvPicPr>
        <p:blipFill>
          <a:blip r:embed="rId3">
            <a:extLst>
              <a:ext uri="{28A0092B-C50C-407E-A947-70E740481C1C}">
                <a14:useLocalDpi xmlns:a14="http://schemas.microsoft.com/office/drawing/2010/main" xmlns="" val="0"/>
              </a:ext>
            </a:extLst>
          </a:blip>
          <a:srcRect/>
          <a:stretch>
            <a:fillRect/>
          </a:stretch>
        </p:blipFill>
        <p:spPr bwMode="auto">
          <a:xfrm>
            <a:off x="1250504" y="5652120"/>
            <a:ext cx="4464496" cy="2418138"/>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descr="rectangle callout"/>
          <p:cNvPicPr>
            <a:picLocks noChangeAspect="1" noChangeArrowheads="1"/>
          </p:cNvPicPr>
          <p:nvPr/>
        </p:nvPicPr>
        <p:blipFill>
          <a:blip r:embed="rId2" cstate="print"/>
          <a:srcRect t="-2591"/>
          <a:stretch>
            <a:fillRect/>
          </a:stretch>
        </p:blipFill>
        <p:spPr bwMode="auto">
          <a:xfrm>
            <a:off x="282575" y="400959"/>
            <a:ext cx="6500834" cy="8713787"/>
          </a:xfrm>
          <a:prstGeom prst="rect">
            <a:avLst/>
          </a:prstGeom>
          <a:noFill/>
          <a:ln w="9525">
            <a:noFill/>
            <a:miter lim="800000"/>
            <a:headEnd/>
            <a:tailEnd/>
          </a:ln>
        </p:spPr>
      </p:pic>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39171E7D-2810-493A-AA30-DBD966992FC9}"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endParaRPr lang="zh-CN" altLang="en-US" sz="1200" dirty="0">
              <a:solidFill>
                <a:schemeClr val="tx1">
                  <a:tint val="75000"/>
                </a:schemeClr>
              </a:solidFill>
              <a:latin typeface="+mn-lt"/>
              <a:ea typeface="+mn-ea"/>
            </a:endParaRP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F2E3CA5E-E162-4891-8D9D-C7B5662C0177}" type="slidenum">
              <a:rPr lang="zh-CN" altLang="en-US" sz="1200">
                <a:solidFill>
                  <a:schemeClr val="tx1">
                    <a:tint val="75000"/>
                  </a:schemeClr>
                </a:solidFill>
                <a:latin typeface="+mn-lt"/>
                <a:ea typeface="+mn-ea"/>
              </a:rPr>
              <a:pPr algn="r" fontAlgn="auto">
                <a:spcBef>
                  <a:spcPts val="0"/>
                </a:spcBef>
                <a:spcAft>
                  <a:spcPts val="0"/>
                </a:spcAft>
                <a:defRPr/>
              </a:pPr>
              <a:t>35</a:t>
            </a:fld>
            <a:endParaRPr lang="zh-CN" altLang="en-US" sz="1200">
              <a:solidFill>
                <a:schemeClr val="tx1">
                  <a:tint val="75000"/>
                </a:schemeClr>
              </a:solidFill>
              <a:latin typeface="+mn-lt"/>
              <a:ea typeface="+mn-ea"/>
            </a:endParaRPr>
          </a:p>
        </p:txBody>
      </p:sp>
      <p:sp>
        <p:nvSpPr>
          <p:cNvPr id="6" name="矩形 5"/>
          <p:cNvSpPr/>
          <p:nvPr/>
        </p:nvSpPr>
        <p:spPr>
          <a:xfrm>
            <a:off x="0" y="0"/>
            <a:ext cx="6858000" cy="755576"/>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r>
              <a:rPr lang="zh-CN" altLang="en-US" sz="32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三、会  员  动  态</a:t>
            </a:r>
            <a:r>
              <a:rPr lang="en-US" altLang="zh-CN"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a:t>
            </a:r>
            <a:r>
              <a:rPr lang="zh-CN" alt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重大成果</a:t>
            </a:r>
          </a:p>
        </p:txBody>
      </p:sp>
      <p:sp>
        <p:nvSpPr>
          <p:cNvPr id="12" name="圆角矩形 11"/>
          <p:cNvSpPr/>
          <p:nvPr/>
        </p:nvSpPr>
        <p:spPr>
          <a:xfrm>
            <a:off x="935019" y="850112"/>
            <a:ext cx="5286412" cy="704746"/>
          </a:xfrm>
          <a:prstGeom prst="roundRect">
            <a:avLst/>
          </a:prstGeom>
          <a:ln>
            <a:solidFill>
              <a:schemeClr val="bg1"/>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p>
            <a:pPr algn="ctr">
              <a:lnSpc>
                <a:spcPts val="2300"/>
              </a:lnSpc>
              <a:defRPr/>
            </a:pPr>
            <a:r>
              <a:rPr lang="zh-CN" altLang="zh-CN" sz="2000" b="1" kern="1800" dirty="0">
                <a:solidFill>
                  <a:schemeClr val="bg1"/>
                </a:solidFill>
                <a:latin typeface="Tahoma"/>
                <a:ea typeface="宋体"/>
                <a:cs typeface="Tahoma"/>
              </a:rPr>
              <a:t>有研集团主办的中文期刊影响力进一步提升</a:t>
            </a:r>
            <a:endParaRPr lang="zh-CN" altLang="zh-CN" sz="2000" b="1" dirty="0">
              <a:solidFill>
                <a:schemeClr val="bg1"/>
              </a:solidFill>
              <a:latin typeface="黑体" pitchFamily="49" charset="-122"/>
              <a:ea typeface="黑体" pitchFamily="49" charset="-122"/>
            </a:endParaRPr>
          </a:p>
        </p:txBody>
      </p:sp>
      <p:sp>
        <p:nvSpPr>
          <p:cNvPr id="7" name="页脚占位符 3"/>
          <p:cNvSpPr txBox="1">
            <a:spLocks noGrp="1"/>
          </p:cNvSpPr>
          <p:nvPr/>
        </p:nvSpPr>
        <p:spPr>
          <a:xfrm>
            <a:off x="2492375" y="8459788"/>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13" name="矩形 12"/>
          <p:cNvSpPr/>
          <p:nvPr/>
        </p:nvSpPr>
        <p:spPr>
          <a:xfrm>
            <a:off x="3048216" y="1345664"/>
            <a:ext cx="3230664" cy="4124206"/>
          </a:xfrm>
          <a:prstGeom prst="rect">
            <a:avLst/>
          </a:prstGeom>
        </p:spPr>
        <p:txBody>
          <a:bodyPr wrap="square">
            <a:spAutoFit/>
          </a:bodyPr>
          <a:lstStyle/>
          <a:p>
            <a:endParaRPr lang="en-US" altLang="zh-CN" sz="1600" dirty="0" smtClean="0"/>
          </a:p>
          <a:p>
            <a:endParaRPr lang="en-US" altLang="zh-CN" sz="1600" dirty="0" smtClean="0"/>
          </a:p>
          <a:p>
            <a:pPr indent="457200">
              <a:lnSpc>
                <a:spcPts val="2300"/>
              </a:lnSpc>
            </a:pPr>
            <a:r>
              <a:rPr lang="en-US" altLang="zh-CN" sz="1400" dirty="0"/>
              <a:t>2018</a:t>
            </a:r>
            <a:r>
              <a:rPr lang="zh-CN" altLang="en-US" sz="1400" dirty="0"/>
              <a:t>年</a:t>
            </a:r>
            <a:r>
              <a:rPr lang="en-US" altLang="zh-CN" sz="1400" dirty="0"/>
              <a:t>9</a:t>
            </a:r>
            <a:r>
              <a:rPr lang="zh-CN" altLang="en-US" sz="1400" dirty="0"/>
              <a:t>月，</a:t>
            </a:r>
            <a:r>
              <a:rPr lang="en-US" altLang="zh-CN" sz="1400" dirty="0"/>
              <a:t>2017</a:t>
            </a:r>
            <a:r>
              <a:rPr lang="zh-CN" altLang="en-US" sz="1400" dirty="0"/>
              <a:t>年版</a:t>
            </a:r>
            <a:r>
              <a:rPr lang="en-US" altLang="zh-CN" sz="1400" dirty="0"/>
              <a:t>《</a:t>
            </a:r>
            <a:r>
              <a:rPr lang="zh-CN" altLang="en-US" sz="1400" dirty="0"/>
              <a:t>中文核心期刊要目总览</a:t>
            </a:r>
            <a:r>
              <a:rPr lang="en-US" altLang="zh-CN" sz="1400" dirty="0"/>
              <a:t>》</a:t>
            </a:r>
            <a:r>
              <a:rPr lang="zh-CN" altLang="en-US" sz="1400" dirty="0"/>
              <a:t>针对我国正在出版的</a:t>
            </a:r>
            <a:r>
              <a:rPr lang="en-US" altLang="zh-CN" sz="1400" dirty="0"/>
              <a:t>13953</a:t>
            </a:r>
            <a:r>
              <a:rPr lang="zh-CN" altLang="en-US" sz="1400" dirty="0"/>
              <a:t>种中文期刊，经过学科专家的定量筛选和定性评审，最终选出</a:t>
            </a:r>
            <a:r>
              <a:rPr lang="en-US" altLang="zh-CN" sz="1400" dirty="0"/>
              <a:t>1981</a:t>
            </a:r>
            <a:r>
              <a:rPr lang="zh-CN" altLang="en-US" sz="1400" dirty="0"/>
              <a:t>种核心期刊，占全国中文期刊的</a:t>
            </a:r>
            <a:r>
              <a:rPr lang="en-US" altLang="zh-CN" sz="1400" dirty="0"/>
              <a:t>14.2%</a:t>
            </a:r>
            <a:r>
              <a:rPr lang="zh-CN" altLang="en-US" sz="1400" dirty="0"/>
              <a:t>。其中有研集团主办的中文期刊</a:t>
            </a:r>
            <a:r>
              <a:rPr lang="en-US" altLang="zh-CN" sz="1400" dirty="0"/>
              <a:t>《</a:t>
            </a:r>
            <a:r>
              <a:rPr lang="zh-CN" altLang="en-US" sz="1400" dirty="0"/>
              <a:t>稀有金属</a:t>
            </a:r>
            <a:r>
              <a:rPr lang="en-US" altLang="zh-CN" sz="1400" dirty="0"/>
              <a:t>》</a:t>
            </a:r>
            <a:r>
              <a:rPr lang="zh-CN" altLang="en-US" sz="1400" dirty="0"/>
              <a:t>、</a:t>
            </a:r>
            <a:r>
              <a:rPr lang="en-US" altLang="zh-CN" sz="1400" dirty="0"/>
              <a:t>《</a:t>
            </a:r>
            <a:r>
              <a:rPr lang="zh-CN" altLang="en-US" sz="1400" dirty="0"/>
              <a:t>分析试验室</a:t>
            </a:r>
            <a:r>
              <a:rPr lang="en-US" altLang="zh-CN" sz="1400" dirty="0"/>
              <a:t>》</a:t>
            </a:r>
            <a:r>
              <a:rPr lang="zh-CN" altLang="en-US" sz="1400" dirty="0"/>
              <a:t>、</a:t>
            </a:r>
            <a:r>
              <a:rPr lang="en-US" altLang="zh-CN" sz="1400" dirty="0"/>
              <a:t>《</a:t>
            </a:r>
            <a:r>
              <a:rPr lang="zh-CN" altLang="en-US" sz="1400" dirty="0"/>
              <a:t>中国稀土学报</a:t>
            </a:r>
            <a:r>
              <a:rPr lang="en-US" altLang="zh-CN" sz="1400" dirty="0"/>
              <a:t>》</a:t>
            </a:r>
            <a:r>
              <a:rPr lang="zh-CN" altLang="en-US" sz="1400" dirty="0"/>
              <a:t>分别入选“冶金工业”、“化学</a:t>
            </a:r>
            <a:r>
              <a:rPr lang="en-US" altLang="zh-CN" sz="1400" dirty="0"/>
              <a:t>/</a:t>
            </a:r>
            <a:r>
              <a:rPr lang="zh-CN" altLang="en-US" sz="1400" dirty="0"/>
              <a:t>晶体学”、“冶金工业”类核心期刊（北大核心），显示出较强的学术水平和学术影响力。</a:t>
            </a:r>
          </a:p>
          <a:p>
            <a:pPr indent="457200">
              <a:lnSpc>
                <a:spcPts val="2300"/>
              </a:lnSpc>
            </a:pPr>
            <a:r>
              <a:rPr lang="zh-CN" altLang="en-US" sz="1400" dirty="0"/>
              <a:t>    </a:t>
            </a:r>
            <a:endParaRPr lang="zh-CN" altLang="zh-CN" sz="1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7875" y="1845886"/>
            <a:ext cx="2236358" cy="32779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矩形 1"/>
          <p:cNvSpPr/>
          <p:nvPr/>
        </p:nvSpPr>
        <p:spPr>
          <a:xfrm>
            <a:off x="777875" y="5123855"/>
            <a:ext cx="5443556" cy="3008965"/>
          </a:xfrm>
          <a:prstGeom prst="rect">
            <a:avLst/>
          </a:prstGeom>
        </p:spPr>
        <p:txBody>
          <a:bodyPr wrap="square">
            <a:spAutoFit/>
          </a:bodyPr>
          <a:lstStyle/>
          <a:p>
            <a:pPr indent="457200">
              <a:lnSpc>
                <a:spcPts val="2300"/>
              </a:lnSpc>
            </a:pPr>
            <a:r>
              <a:rPr lang="en-US" altLang="zh-CN" sz="1400" dirty="0"/>
              <a:t>11</a:t>
            </a:r>
            <a:r>
              <a:rPr lang="zh-CN" altLang="en-US" sz="1400" dirty="0"/>
              <a:t>月</a:t>
            </a:r>
            <a:r>
              <a:rPr lang="en-US" altLang="zh-CN" sz="1400" dirty="0"/>
              <a:t>1</a:t>
            </a:r>
            <a:r>
              <a:rPr lang="zh-CN" altLang="en-US" sz="1400" dirty="0"/>
              <a:t>日，中国科学院信息研究所公布了</a:t>
            </a:r>
            <a:r>
              <a:rPr lang="en-US" altLang="zh-CN" sz="1400" dirty="0"/>
              <a:t>《2018</a:t>
            </a:r>
            <a:r>
              <a:rPr lang="zh-CN" altLang="en-US" sz="1400" dirty="0"/>
              <a:t>年版中国科技期刊引证报告（核心版）</a:t>
            </a:r>
            <a:r>
              <a:rPr lang="en-US" altLang="zh-CN" sz="1400" dirty="0"/>
              <a:t>》</a:t>
            </a:r>
            <a:r>
              <a:rPr lang="zh-CN" altLang="en-US" sz="1400" dirty="0"/>
              <a:t>，有研集团主办的期刊联手再创佳绩。</a:t>
            </a:r>
            <a:r>
              <a:rPr lang="en-US" altLang="zh-CN" sz="1400" dirty="0"/>
              <a:t>《</a:t>
            </a:r>
            <a:r>
              <a:rPr lang="zh-CN" altLang="en-US" sz="1400" dirty="0"/>
              <a:t>中国稀土学报</a:t>
            </a:r>
            <a:r>
              <a:rPr lang="en-US" altLang="zh-CN" sz="1400" dirty="0"/>
              <a:t>》2017</a:t>
            </a:r>
            <a:r>
              <a:rPr lang="zh-CN" altLang="en-US" sz="1400" dirty="0"/>
              <a:t>年度核心影响因子</a:t>
            </a:r>
            <a:r>
              <a:rPr lang="en-US" altLang="zh-CN" sz="1400" dirty="0"/>
              <a:t>1.120</a:t>
            </a:r>
            <a:r>
              <a:rPr lang="zh-CN" altLang="en-US" sz="1400" dirty="0"/>
              <a:t>，在</a:t>
            </a:r>
            <a:r>
              <a:rPr lang="en-US" altLang="zh-CN" sz="1400" dirty="0"/>
              <a:t>27</a:t>
            </a:r>
            <a:r>
              <a:rPr lang="zh-CN" altLang="en-US" sz="1400" dirty="0"/>
              <a:t>种材料科学类期刊中排名第一，并入选</a:t>
            </a:r>
            <a:r>
              <a:rPr lang="en-US" altLang="zh-CN" sz="1400" dirty="0"/>
              <a:t>2017</a:t>
            </a:r>
            <a:r>
              <a:rPr lang="zh-CN" altLang="en-US" sz="1400" dirty="0"/>
              <a:t>年“百种中国杰出学术期刊”。</a:t>
            </a:r>
            <a:r>
              <a:rPr lang="en-US" altLang="zh-CN" sz="1400" dirty="0"/>
              <a:t>《</a:t>
            </a:r>
            <a:r>
              <a:rPr lang="zh-CN" altLang="en-US" sz="1400" dirty="0"/>
              <a:t>稀有金属</a:t>
            </a:r>
            <a:r>
              <a:rPr lang="en-US" altLang="zh-CN" sz="1400" dirty="0"/>
              <a:t>》2017</a:t>
            </a:r>
            <a:r>
              <a:rPr lang="zh-CN" altLang="en-US" sz="1400" dirty="0"/>
              <a:t>年度核心影响因子</a:t>
            </a:r>
            <a:r>
              <a:rPr lang="en-US" altLang="zh-CN" sz="1400" dirty="0"/>
              <a:t>0.989</a:t>
            </a:r>
            <a:r>
              <a:rPr lang="zh-CN" altLang="en-US" sz="1400" dirty="0"/>
              <a:t>，连续</a:t>
            </a:r>
            <a:r>
              <a:rPr lang="en-US" altLang="zh-CN" sz="1400" dirty="0"/>
              <a:t>8</a:t>
            </a:r>
            <a:r>
              <a:rPr lang="zh-CN" altLang="en-US" sz="1400" dirty="0"/>
              <a:t>年在</a:t>
            </a:r>
            <a:r>
              <a:rPr lang="en-US" altLang="zh-CN" sz="1400" dirty="0"/>
              <a:t>23</a:t>
            </a:r>
            <a:r>
              <a:rPr lang="zh-CN" altLang="en-US" sz="1400" dirty="0"/>
              <a:t>种金属材料类期刊中排名前三甲，保持了相当高的学术水准。</a:t>
            </a:r>
            <a:r>
              <a:rPr lang="en-US" altLang="zh-CN" sz="1400" dirty="0"/>
              <a:t>《</a:t>
            </a:r>
            <a:r>
              <a:rPr lang="zh-CN" altLang="en-US" sz="1400" dirty="0"/>
              <a:t>分析试验室</a:t>
            </a:r>
            <a:r>
              <a:rPr lang="en-US" altLang="zh-CN" sz="1400" dirty="0"/>
              <a:t>》2017</a:t>
            </a:r>
            <a:r>
              <a:rPr lang="zh-CN" altLang="en-US" sz="1400" dirty="0"/>
              <a:t>年度核心影响因子</a:t>
            </a:r>
            <a:r>
              <a:rPr lang="en-US" altLang="zh-CN" sz="1400" dirty="0"/>
              <a:t>0.900</a:t>
            </a:r>
            <a:r>
              <a:rPr lang="zh-CN" altLang="en-US" sz="1400" dirty="0"/>
              <a:t>，在</a:t>
            </a:r>
            <a:r>
              <a:rPr lang="en-US" altLang="zh-CN" sz="1400" dirty="0"/>
              <a:t>11</a:t>
            </a:r>
            <a:r>
              <a:rPr lang="zh-CN" altLang="en-US" sz="1400" dirty="0"/>
              <a:t>种冶金工程技术类期刊中排名第二。在另一项“期刊综合评价”排名中，</a:t>
            </a:r>
            <a:r>
              <a:rPr lang="en-US" altLang="zh-CN" sz="1400" dirty="0"/>
              <a:t>《</a:t>
            </a:r>
            <a:r>
              <a:rPr lang="zh-CN" altLang="en-US" sz="1400" dirty="0"/>
              <a:t>分析试验室</a:t>
            </a:r>
            <a:r>
              <a:rPr lang="en-US" altLang="zh-CN" sz="1400" dirty="0"/>
              <a:t>》</a:t>
            </a:r>
            <a:r>
              <a:rPr lang="zh-CN" altLang="en-US" sz="1400" dirty="0"/>
              <a:t>在全国</a:t>
            </a:r>
            <a:r>
              <a:rPr lang="en-US" altLang="zh-CN" sz="1400" dirty="0"/>
              <a:t>2029</a:t>
            </a:r>
            <a:r>
              <a:rPr lang="zh-CN" altLang="en-US" sz="1400" dirty="0"/>
              <a:t>种科技核心期刊中，以</a:t>
            </a:r>
            <a:r>
              <a:rPr lang="en-US" altLang="zh-CN" sz="1400" dirty="0"/>
              <a:t>83.8</a:t>
            </a:r>
            <a:r>
              <a:rPr lang="zh-CN" altLang="en-US" sz="1400" dirty="0"/>
              <a:t>的总分名列</a:t>
            </a:r>
            <a:r>
              <a:rPr lang="en-US" altLang="zh-CN" sz="1400" dirty="0"/>
              <a:t>44</a:t>
            </a:r>
            <a:r>
              <a:rPr lang="zh-CN" altLang="en-US" sz="1400" dirty="0"/>
              <a:t>名（去年排名</a:t>
            </a:r>
            <a:r>
              <a:rPr lang="en-US" altLang="zh-CN" sz="1400" dirty="0"/>
              <a:t>48</a:t>
            </a:r>
            <a:r>
              <a:rPr lang="zh-CN" altLang="en-US" sz="1400" dirty="0"/>
              <a:t>）。</a:t>
            </a:r>
          </a:p>
          <a:p>
            <a:pPr indent="457200">
              <a:lnSpc>
                <a:spcPts val="2300"/>
              </a:lnSpc>
            </a:pPr>
            <a:endParaRPr lang="zh-CN" altLang="en-U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39171E7D-2810-493A-AA30-DBD966992FC9}"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endParaRPr lang="zh-CN" altLang="en-US" sz="1200" dirty="0">
              <a:solidFill>
                <a:schemeClr val="tx1">
                  <a:tint val="75000"/>
                </a:schemeClr>
              </a:solidFill>
              <a:latin typeface="+mn-lt"/>
              <a:ea typeface="+mn-ea"/>
            </a:endParaRP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D1419BD5-2783-4F62-B171-59AD6D12F94D}" type="slidenum">
              <a:rPr lang="zh-CN" altLang="en-US" sz="1200">
                <a:solidFill>
                  <a:schemeClr val="tx1">
                    <a:tint val="75000"/>
                  </a:schemeClr>
                </a:solidFill>
                <a:latin typeface="+mn-lt"/>
                <a:ea typeface="+mn-ea"/>
              </a:rPr>
              <a:pPr algn="r" fontAlgn="auto">
                <a:spcBef>
                  <a:spcPts val="0"/>
                </a:spcBef>
                <a:spcAft>
                  <a:spcPts val="0"/>
                </a:spcAft>
                <a:defRPr/>
              </a:pPr>
              <a:t>36</a:t>
            </a:fld>
            <a:endParaRPr lang="zh-CN" altLang="en-US" sz="1200">
              <a:solidFill>
                <a:schemeClr val="tx1">
                  <a:tint val="75000"/>
                </a:schemeClr>
              </a:solidFill>
              <a:latin typeface="+mn-lt"/>
              <a:ea typeface="+mn-ea"/>
            </a:endParaRPr>
          </a:p>
        </p:txBody>
      </p:sp>
      <p:sp>
        <p:nvSpPr>
          <p:cNvPr id="6" name="矩形 5"/>
          <p:cNvSpPr/>
          <p:nvPr/>
        </p:nvSpPr>
        <p:spPr>
          <a:xfrm>
            <a:off x="0" y="0"/>
            <a:ext cx="6858000" cy="683568"/>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r>
              <a:rPr lang="zh-CN" alt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团体会员名单</a:t>
            </a:r>
          </a:p>
        </p:txBody>
      </p:sp>
      <p:graphicFrame>
        <p:nvGraphicFramePr>
          <p:cNvPr id="38981" name="Group 69"/>
          <p:cNvGraphicFramePr>
            <a:graphicFrameLocks noGrp="1"/>
          </p:cNvGraphicFramePr>
          <p:nvPr/>
        </p:nvGraphicFramePr>
        <p:xfrm>
          <a:off x="357166" y="857224"/>
          <a:ext cx="6146800" cy="6871657"/>
        </p:xfrm>
        <a:graphic>
          <a:graphicData uri="http://schemas.openxmlformats.org/drawingml/2006/table">
            <a:tbl>
              <a:tblPr/>
              <a:tblGrid>
                <a:gridCol w="3175000"/>
                <a:gridCol w="2971800"/>
              </a:tblGrid>
              <a:tr h="5000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首钢总公司 </a:t>
                      </a:r>
                      <a:endParaRPr kumimoji="0" lang="zh-CN" altLang="en-US" sz="1400" b="0"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endParaRP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c>
                  <a:txBody>
                    <a:bodyPr/>
                    <a:lstStyle/>
                    <a:p>
                      <a:r>
                        <a:rPr kumimoji="0" lang="zh-CN" altLang="en-US" sz="1400" b="1" i="0" u="none" strike="noStrike" kern="1200" cap="none" normalizeH="0" baseline="0" dirty="0" smtClean="0">
                          <a:ln>
                            <a:noFill/>
                          </a:ln>
                          <a:solidFill>
                            <a:srgbClr val="064E74"/>
                          </a:solidFill>
                          <a:effectLst/>
                          <a:latin typeface="Calibri" pitchFamily="34" charset="0"/>
                          <a:ea typeface="宋体" pitchFamily="2" charset="-122"/>
                          <a:cs typeface="Times New Roman" pitchFamily="18" charset="0"/>
                        </a:rPr>
                        <a:t>北京北冶功能材料有限公司</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r>
              <a:tr h="4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中国钢研科技集团有限公司</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北京首钢自动化信息技术有限公司</a:t>
                      </a:r>
                      <a:endParaRPr lang="zh-CN" altLang="en-US" dirty="0"/>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钢铁研究总院</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kern="1200" cap="none" normalizeH="0" baseline="0" dirty="0" smtClean="0">
                          <a:ln>
                            <a:noFill/>
                          </a:ln>
                          <a:solidFill>
                            <a:srgbClr val="064E74"/>
                          </a:solidFill>
                          <a:effectLst/>
                          <a:latin typeface="Calibri" pitchFamily="34" charset="0"/>
                          <a:ea typeface="宋体" pitchFamily="2" charset="-122"/>
                          <a:cs typeface="Times New Roman" pitchFamily="18" charset="0"/>
                        </a:rPr>
                        <a:t>首钢工学院</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r>
              <a:tr h="336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北京有色金属研究院</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北京首钢吉泰安金属材料有限公司</a:t>
                      </a:r>
                      <a:endParaRPr kumimoji="0" lang="zh-CN" altLang="en-US" sz="1400" b="0"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endParaRP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r>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北京科技大学</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北京首钢机电有限责任公司</a:t>
                      </a:r>
                      <a:endParaRPr kumimoji="0" lang="zh-CN" altLang="en-US" sz="1400" b="0"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endParaRP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中国恩菲工程技术有限公司</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北京首钢耐材炉料有限公司</a:t>
                      </a:r>
                      <a:endParaRPr kumimoji="0" lang="zh-CN" altLang="en-US" sz="1400" b="0"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endParaRP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中冶京诚工程技术有限公司</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煤炭科学技术研究院</a:t>
                      </a:r>
                      <a:endParaRPr kumimoji="0" lang="zh-CN" altLang="en-US" sz="1400" b="0"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endParaRP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北京矿冶研究总院</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北京有色金属与稀土应用研究所</a:t>
                      </a:r>
                      <a:endParaRPr kumimoji="0" lang="zh-CN" altLang="en-US" sz="1400" b="0"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endParaRP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中冶建筑研究总院</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中国钢研集团自动化设计院</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首钢矿业公司</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北京市工业设计研究院</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64E74"/>
                          </a:solidFill>
                          <a:effectLst/>
                          <a:latin typeface="Calibri" pitchFamily="34" charset="0"/>
                          <a:ea typeface="宋体" pitchFamily="2" charset="-122"/>
                          <a:cs typeface="Times New Roman" pitchFamily="18" charset="0"/>
                        </a:rPr>
                        <a:t>首钢股份公司迁钢钢铁公司</a:t>
                      </a:r>
                      <a:endPar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endParaRP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北京首钢特殊钢有限公司</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首钢京唐钢铁联合有限责任公司</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北京首钢铁合金有限公司</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首秦金属材料有限公司</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c>
                  <a:txBody>
                    <a:bodyPr/>
                    <a:lstStyle/>
                    <a:p>
                      <a:r>
                        <a:rPr kumimoji="0" lang="zh-CN" altLang="en-US" sz="1400" b="1" i="0" u="none" strike="noStrike" kern="1200" cap="none" normalizeH="0" baseline="0" dirty="0" smtClean="0">
                          <a:ln>
                            <a:noFill/>
                          </a:ln>
                          <a:solidFill>
                            <a:srgbClr val="064E74"/>
                          </a:solidFill>
                          <a:effectLst/>
                          <a:latin typeface="Calibri" pitchFamily="34" charset="0"/>
                          <a:ea typeface="宋体" pitchFamily="2" charset="-122"/>
                          <a:cs typeface="Times New Roman" pitchFamily="18" charset="0"/>
                        </a:rPr>
                        <a:t>冶金工业出版社</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r>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北京首钢冷轧薄板有限公司</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北京大正恒通金属科技有限公司</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冶金工业规划院</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北京正奇信信息科技有限公司</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r>
              <a:tr h="34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冶金工业信息标准研究院</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endParaRP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北京中冶设备研究设计总院有限公司</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endParaRP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rPr>
                        <a:t>北京首钢国际工程技术有限公司</a:t>
                      </a: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endParaRP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endParaRP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dirty="0" smtClean="0">
                        <a:ln>
                          <a:noFill/>
                        </a:ln>
                        <a:solidFill>
                          <a:srgbClr val="064E74"/>
                        </a:solidFill>
                        <a:effectLst/>
                        <a:latin typeface="Calibri" pitchFamily="34" charset="0"/>
                        <a:ea typeface="宋体" pitchFamily="2" charset="-122"/>
                        <a:cs typeface="Times New Roman" pitchFamily="18" charset="0"/>
                      </a:endParaRPr>
                    </a:p>
                  </a:txBody>
                  <a:tcPr marL="6027" marR="6027" marT="6028"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EEEEE"/>
                    </a:solidFill>
                  </a:tcPr>
                </a:tc>
              </a:tr>
            </a:tbl>
          </a:graphicData>
        </a:graphic>
      </p:graphicFrame>
      <p:sp>
        <p:nvSpPr>
          <p:cNvPr id="2" name="页脚占位符 3"/>
          <p:cNvSpPr txBox="1">
            <a:spLocks noGrp="1"/>
          </p:cNvSpPr>
          <p:nvPr/>
        </p:nvSpPr>
        <p:spPr>
          <a:xfrm>
            <a:off x="2565400" y="8459788"/>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6" descr="rectangle callout"/>
          <p:cNvPicPr>
            <a:picLocks noChangeAspect="1" noChangeArrowheads="1"/>
          </p:cNvPicPr>
          <p:nvPr/>
        </p:nvPicPr>
        <p:blipFill>
          <a:blip r:embed="rId2" cstate="print"/>
          <a:srcRect t="-2591"/>
          <a:stretch>
            <a:fillRect/>
          </a:stretch>
        </p:blipFill>
        <p:spPr bwMode="auto">
          <a:xfrm>
            <a:off x="260648" y="0"/>
            <a:ext cx="6336704" cy="9144000"/>
          </a:xfrm>
          <a:prstGeom prst="rect">
            <a:avLst/>
          </a:prstGeom>
          <a:noFill/>
          <a:ln w="9525">
            <a:noFill/>
            <a:miter lim="800000"/>
            <a:headEnd/>
            <a:tailEnd/>
          </a:ln>
        </p:spPr>
      </p:pic>
      <p:sp>
        <p:nvSpPr>
          <p:cNvPr id="2" name="标题 1"/>
          <p:cNvSpPr>
            <a:spLocks noGrp="1"/>
          </p:cNvSpPr>
          <p:nvPr>
            <p:ph type="title" idx="4294967295"/>
          </p:nvPr>
        </p:nvSpPr>
        <p:spPr>
          <a:xfrm>
            <a:off x="571480" y="2214546"/>
            <a:ext cx="5786478" cy="5786479"/>
          </a:xfrm>
        </p:spPr>
        <p:txBody>
          <a:bodyPr>
            <a:normAutofit fontScale="90000"/>
          </a:bodyPr>
          <a:lstStyle/>
          <a:p>
            <a:pPr algn="l">
              <a:lnSpc>
                <a:spcPts val="2400"/>
              </a:lnSpc>
            </a:pPr>
            <a:r>
              <a:rPr lang="en-US" altLang="zh-CN" sz="1600" dirty="0" smtClean="0">
                <a:solidFill>
                  <a:srgbClr val="064E74"/>
                </a:solidFill>
                <a:latin typeface="宋体" pitchFamily="2" charset="-122"/>
                <a:ea typeface="宋体" pitchFamily="2" charset="-122"/>
              </a:rPr>
              <a:t>    </a:t>
            </a:r>
            <a:r>
              <a:rPr lang="zh-CN" altLang="en-US" sz="1800" dirty="0" smtClean="0">
                <a:latin typeface="宋体" pitchFamily="2" charset="-122"/>
                <a:ea typeface="宋体" pitchFamily="2" charset="-122"/>
              </a:rPr>
              <a:t>北京金属学会成立于</a:t>
            </a:r>
            <a:r>
              <a:rPr lang="en-US" sz="1800" dirty="0" smtClean="0">
                <a:latin typeface="宋体" pitchFamily="2" charset="-122"/>
                <a:ea typeface="宋体" pitchFamily="2" charset="-122"/>
              </a:rPr>
              <a:t>1957</a:t>
            </a:r>
            <a:r>
              <a:rPr lang="zh-CN" altLang="en-US" sz="1800" dirty="0" smtClean="0">
                <a:latin typeface="宋体" pitchFamily="2" charset="-122"/>
                <a:ea typeface="宋体" pitchFamily="2" charset="-122"/>
              </a:rPr>
              <a:t>年，是北京地区冶金专业领域的学术团体。现有个人会员</a:t>
            </a:r>
            <a:r>
              <a:rPr lang="en-US" sz="1800" dirty="0" smtClean="0">
                <a:latin typeface="宋体" pitchFamily="2" charset="-122"/>
                <a:ea typeface="宋体" pitchFamily="2" charset="-122"/>
              </a:rPr>
              <a:t>1932</a:t>
            </a:r>
            <a:r>
              <a:rPr lang="zh-CN" altLang="en-US" sz="1800" dirty="0" smtClean="0">
                <a:latin typeface="宋体" pitchFamily="2" charset="-122"/>
                <a:ea typeface="宋体" pitchFamily="2" charset="-122"/>
              </a:rPr>
              <a:t>人，团体会员</a:t>
            </a:r>
            <a:r>
              <a:rPr lang="en-US" sz="1800" dirty="0" smtClean="0">
                <a:latin typeface="宋体" pitchFamily="2" charset="-122"/>
                <a:ea typeface="宋体" pitchFamily="2" charset="-122"/>
              </a:rPr>
              <a:t>33</a:t>
            </a:r>
            <a:r>
              <a:rPr lang="zh-CN" altLang="en-US" sz="1800" dirty="0" smtClean="0">
                <a:latin typeface="宋体" pitchFamily="2" charset="-122"/>
                <a:ea typeface="宋体" pitchFamily="2" charset="-122"/>
              </a:rPr>
              <a:t>个。学会的职责是团结科技工作者，通过开展科普、教育、宣传、咨询、推广、交流等科学技术活动，为提高学术水平，繁荣和发展冶金科学技术事业做贡献。</a:t>
            </a:r>
            <a:r>
              <a:rPr lang="en-US" sz="1800" dirty="0" smtClean="0">
                <a:latin typeface="宋体" pitchFamily="2" charset="-122"/>
                <a:ea typeface="宋体" pitchFamily="2" charset="-122"/>
              </a:rPr>
              <a:t/>
            </a:r>
            <a:br>
              <a:rPr lang="en-US" sz="1800" dirty="0" smtClean="0">
                <a:latin typeface="宋体" pitchFamily="2" charset="-122"/>
                <a:ea typeface="宋体" pitchFamily="2" charset="-122"/>
              </a:rPr>
            </a:br>
            <a:r>
              <a:rPr lang="en-US" sz="1800" dirty="0" smtClean="0">
                <a:latin typeface="宋体" pitchFamily="2" charset="-122"/>
                <a:ea typeface="宋体" pitchFamily="2" charset="-122"/>
              </a:rPr>
              <a:t>    </a:t>
            </a:r>
            <a:r>
              <a:rPr lang="zh-CN" altLang="en-US" sz="1800" dirty="0" smtClean="0">
                <a:latin typeface="宋体" pitchFamily="2" charset="-122"/>
                <a:ea typeface="宋体" pitchFamily="2" charset="-122"/>
              </a:rPr>
              <a:t>学会设有</a:t>
            </a:r>
            <a:r>
              <a:rPr lang="en-US" sz="1800" dirty="0" smtClean="0">
                <a:latin typeface="宋体" pitchFamily="2" charset="-122"/>
                <a:ea typeface="宋体" pitchFamily="2" charset="-122"/>
              </a:rPr>
              <a:t>4</a:t>
            </a:r>
            <a:r>
              <a:rPr lang="zh-CN" altLang="en-US" sz="1800" dirty="0" smtClean="0">
                <a:latin typeface="宋体" pitchFamily="2" charset="-122"/>
                <a:ea typeface="宋体" pitchFamily="2" charset="-122"/>
              </a:rPr>
              <a:t>个专业委员会：组织工作委员会、学术工作委员会、科普与青年工作委员会、咨询工作委员会；</a:t>
            </a:r>
            <a:br>
              <a:rPr lang="zh-CN" altLang="en-US" sz="1800" dirty="0" smtClean="0">
                <a:latin typeface="宋体" pitchFamily="2" charset="-122"/>
                <a:ea typeface="宋体" pitchFamily="2" charset="-122"/>
              </a:rPr>
            </a:br>
            <a:r>
              <a:rPr lang="zh-CN" altLang="en-US" sz="1800" dirty="0" smtClean="0">
                <a:latin typeface="宋体" pitchFamily="2" charset="-122"/>
                <a:ea typeface="宋体" pitchFamily="2" charset="-122"/>
              </a:rPr>
              <a:t>    学会设有</a:t>
            </a:r>
            <a:r>
              <a:rPr lang="en-US" sz="1800" dirty="0" smtClean="0">
                <a:latin typeface="宋体" pitchFamily="2" charset="-122"/>
                <a:ea typeface="宋体" pitchFamily="2" charset="-122"/>
              </a:rPr>
              <a:t>19</a:t>
            </a:r>
            <a:r>
              <a:rPr lang="zh-CN" altLang="en-US" sz="1800" dirty="0" smtClean="0">
                <a:latin typeface="宋体" pitchFamily="2" charset="-122"/>
                <a:ea typeface="宋体" pitchFamily="2" charset="-122"/>
              </a:rPr>
              <a:t>个专业分会：采选分会、焦化分会、耐火材料分会、炼铁分会、炼钢分会、无损检测分会、压力加工分会、金属材料分会、有色冶炼分会、有色压加分会、有色金属材料分会、物理冶金分会、理化检测分会、能源分会、环保分会、冶金设备分会、自动化与计算机分会、技术经济分会、安全与健康分会。</a:t>
            </a:r>
            <a:br>
              <a:rPr lang="zh-CN" altLang="en-US" sz="1800" dirty="0" smtClean="0">
                <a:latin typeface="宋体" pitchFamily="2" charset="-122"/>
                <a:ea typeface="宋体" pitchFamily="2" charset="-122"/>
              </a:rPr>
            </a:br>
            <a:r>
              <a:rPr lang="zh-CN" altLang="en-US" sz="1800" dirty="0" smtClean="0">
                <a:latin typeface="宋体" pitchFamily="2" charset="-122"/>
                <a:ea typeface="宋体" pitchFamily="2" charset="-122"/>
              </a:rPr>
              <a:t>    学会拥有一支近</a:t>
            </a:r>
            <a:r>
              <a:rPr lang="en-US" sz="1800" dirty="0" smtClean="0">
                <a:latin typeface="宋体" pitchFamily="2" charset="-122"/>
                <a:ea typeface="宋体" pitchFamily="2" charset="-122"/>
              </a:rPr>
              <a:t>500</a:t>
            </a:r>
            <a:r>
              <a:rPr lang="zh-CN" altLang="en-US" sz="1800" dirty="0" smtClean="0">
                <a:latin typeface="宋体" pitchFamily="2" charset="-122"/>
                <a:ea typeface="宋体" pitchFamily="2" charset="-122"/>
              </a:rPr>
              <a:t>人（包括近</a:t>
            </a:r>
            <a:r>
              <a:rPr lang="en-US" altLang="zh-CN" sz="1800" dirty="0" smtClean="0">
                <a:latin typeface="宋体" pitchFamily="2" charset="-122"/>
                <a:ea typeface="宋体" pitchFamily="2" charset="-122"/>
              </a:rPr>
              <a:t>20</a:t>
            </a:r>
            <a:r>
              <a:rPr lang="zh-CN" altLang="en-US" sz="1800" dirty="0" smtClean="0">
                <a:latin typeface="宋体" pitchFamily="2" charset="-122"/>
                <a:ea typeface="宋体" pitchFamily="2" charset="-122"/>
              </a:rPr>
              <a:t>名两院院士）组成的专家团队。</a:t>
            </a:r>
            <a:r>
              <a:rPr lang="en-US" sz="1800" dirty="0" smtClean="0">
                <a:latin typeface="宋体" pitchFamily="2" charset="-122"/>
                <a:ea typeface="宋体" pitchFamily="2" charset="-122"/>
              </a:rPr>
              <a:t/>
            </a:r>
            <a:br>
              <a:rPr lang="en-US" sz="1800" dirty="0" smtClean="0">
                <a:latin typeface="宋体" pitchFamily="2" charset="-122"/>
                <a:ea typeface="宋体" pitchFamily="2" charset="-122"/>
              </a:rPr>
            </a:br>
            <a:r>
              <a:rPr lang="en-US" sz="1800" dirty="0" smtClean="0">
                <a:latin typeface="宋体" pitchFamily="2" charset="-122"/>
                <a:ea typeface="宋体" pitchFamily="2" charset="-122"/>
              </a:rPr>
              <a:t>    </a:t>
            </a:r>
            <a:r>
              <a:rPr lang="zh-CN" altLang="en-US" sz="1800" dirty="0" smtClean="0">
                <a:latin typeface="宋体" pitchFamily="2" charset="-122"/>
                <a:ea typeface="宋体" pitchFamily="2" charset="-122"/>
              </a:rPr>
              <a:t>学会致力于黑色和有色金属研究领域学术交流活动，每两年举办一届“北京冶金年会论文评选”和“北京冶金青年科技论文评选”活动，每年开展几十场学术交流活动，为北京地区冶金科技工作者提供了一个技术交流平台，为冶金学科的发展起到纽带和桥梁作用。</a:t>
            </a:r>
            <a:br>
              <a:rPr lang="zh-CN" altLang="en-US" sz="1800" dirty="0" smtClean="0">
                <a:latin typeface="宋体" pitchFamily="2" charset="-122"/>
                <a:ea typeface="宋体" pitchFamily="2" charset="-122"/>
              </a:rPr>
            </a:br>
            <a:r>
              <a:rPr lang="zh-CN" altLang="en-US" sz="1800" dirty="0" smtClean="0">
                <a:latin typeface="宋体" pitchFamily="2" charset="-122"/>
                <a:ea typeface="宋体" pitchFamily="2" charset="-122"/>
              </a:rPr>
              <a:t>    </a:t>
            </a:r>
            <a:r>
              <a:rPr lang="en-US" sz="1800" dirty="0" smtClean="0">
                <a:latin typeface="宋体" pitchFamily="2" charset="-122"/>
                <a:ea typeface="宋体" pitchFamily="2" charset="-122"/>
              </a:rPr>
              <a:t>2011</a:t>
            </a:r>
            <a:r>
              <a:rPr lang="zh-CN" altLang="en-US" sz="1800" dirty="0" smtClean="0">
                <a:latin typeface="宋体" pitchFamily="2" charset="-122"/>
                <a:ea typeface="宋体" pitchFamily="2" charset="-122"/>
              </a:rPr>
              <a:t>年北京金属学会荣获北京市民政局社团管理办公室颁发的</a:t>
            </a:r>
            <a:r>
              <a:rPr lang="en-US" sz="1800" dirty="0" smtClean="0">
                <a:latin typeface="宋体" pitchFamily="2" charset="-122"/>
                <a:ea typeface="宋体" pitchFamily="2" charset="-122"/>
              </a:rPr>
              <a:t>4A</a:t>
            </a:r>
            <a:r>
              <a:rPr lang="zh-CN" altLang="en-US" sz="1800" dirty="0" smtClean="0">
                <a:latin typeface="宋体" pitchFamily="2" charset="-122"/>
                <a:ea typeface="宋体" pitchFamily="2" charset="-122"/>
              </a:rPr>
              <a:t>级社会组织的称号。</a:t>
            </a:r>
            <a:r>
              <a:rPr lang="en-US" sz="1600" dirty="0" smtClean="0">
                <a:latin typeface="宋体" pitchFamily="2" charset="-122"/>
                <a:ea typeface="宋体" pitchFamily="2" charset="-122"/>
              </a:rPr>
              <a:t/>
            </a:r>
            <a:br>
              <a:rPr lang="en-US" sz="1600" dirty="0" smtClean="0">
                <a:latin typeface="宋体" pitchFamily="2" charset="-122"/>
                <a:ea typeface="宋体" pitchFamily="2" charset="-122"/>
              </a:rPr>
            </a:br>
            <a:r>
              <a:rPr lang="zh-CN" altLang="zh-CN" sz="1400" b="1" dirty="0" smtClean="0">
                <a:solidFill>
                  <a:srgbClr val="064E74"/>
                </a:solidFill>
                <a:latin typeface="宋体" pitchFamily="2" charset="-122"/>
                <a:ea typeface="宋体" pitchFamily="2" charset="-122"/>
              </a:rPr>
              <a:t/>
            </a:r>
            <a:br>
              <a:rPr lang="zh-CN" altLang="zh-CN" sz="1400" b="1" dirty="0" smtClean="0">
                <a:solidFill>
                  <a:srgbClr val="064E74"/>
                </a:solidFill>
                <a:latin typeface="宋体" pitchFamily="2" charset="-122"/>
                <a:ea typeface="宋体" pitchFamily="2" charset="-122"/>
              </a:rPr>
            </a:br>
            <a:r>
              <a:rPr lang="en-US" altLang="zh-CN" sz="1400" b="1" dirty="0" smtClean="0">
                <a:solidFill>
                  <a:srgbClr val="064E74"/>
                </a:solidFill>
                <a:latin typeface="宋体" pitchFamily="2" charset="-122"/>
                <a:ea typeface="宋体" pitchFamily="2" charset="-122"/>
              </a:rPr>
              <a:t> </a:t>
            </a:r>
            <a:r>
              <a:rPr lang="zh-CN" altLang="zh-CN" sz="1300" dirty="0" smtClean="0">
                <a:latin typeface="宋体" pitchFamily="2" charset="-122"/>
                <a:ea typeface="宋体" pitchFamily="2" charset="-122"/>
              </a:rPr>
              <a:t/>
            </a:r>
            <a:br>
              <a:rPr lang="zh-CN" altLang="zh-CN" sz="1300" dirty="0" smtClean="0">
                <a:latin typeface="宋体" pitchFamily="2" charset="-122"/>
                <a:ea typeface="宋体" pitchFamily="2" charset="-122"/>
              </a:rPr>
            </a:br>
            <a:endParaRPr lang="zh-CN" altLang="en-US" sz="1300" dirty="0" smtClean="0">
              <a:latin typeface="宋体" pitchFamily="2" charset="-122"/>
              <a:ea typeface="宋体" pitchFamily="2" charset="-122"/>
            </a:endParaRPr>
          </a:p>
        </p:txBody>
      </p:sp>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39171E7D-2810-493A-AA30-DBD966992FC9}"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endParaRPr lang="zh-CN" altLang="en-US" sz="1200" dirty="0">
              <a:solidFill>
                <a:schemeClr val="tx1">
                  <a:tint val="75000"/>
                </a:schemeClr>
              </a:solidFill>
              <a:latin typeface="+mn-lt"/>
              <a:ea typeface="+mn-ea"/>
            </a:endParaRPr>
          </a:p>
        </p:txBody>
      </p:sp>
      <p:sp>
        <p:nvSpPr>
          <p:cNvPr id="6" name="矩形 5"/>
          <p:cNvSpPr/>
          <p:nvPr/>
        </p:nvSpPr>
        <p:spPr>
          <a:xfrm>
            <a:off x="0" y="0"/>
            <a:ext cx="6858000" cy="683568"/>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r>
              <a:rPr lang="zh-CN" alt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北京金属学会简介</a:t>
            </a:r>
          </a:p>
        </p:txBody>
      </p:sp>
      <p:sp>
        <p:nvSpPr>
          <p:cNvPr id="5" name="页脚占位符 3"/>
          <p:cNvSpPr txBox="1">
            <a:spLocks noGrp="1"/>
          </p:cNvSpPr>
          <p:nvPr/>
        </p:nvSpPr>
        <p:spPr>
          <a:xfrm>
            <a:off x="2565400" y="8459788"/>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39171E7D-2810-493A-AA30-DBD966992FC9}"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4"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endParaRPr lang="zh-CN" altLang="en-US" sz="1200" dirty="0">
              <a:solidFill>
                <a:schemeClr val="tx1">
                  <a:tint val="75000"/>
                </a:schemeClr>
              </a:solidFill>
              <a:latin typeface="+mn-lt"/>
              <a:ea typeface="+mn-ea"/>
            </a:endParaRPr>
          </a:p>
        </p:txBody>
      </p:sp>
      <p:sp>
        <p:nvSpPr>
          <p:cNvPr id="5" name="灯片编号占位符 4"/>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E7012296-FE36-4A9C-8F9E-9F34BAE2F5A2}" type="slidenum">
              <a:rPr lang="zh-CN" altLang="en-US" sz="1200">
                <a:solidFill>
                  <a:schemeClr val="tx1">
                    <a:tint val="75000"/>
                  </a:schemeClr>
                </a:solidFill>
                <a:latin typeface="+mn-lt"/>
                <a:ea typeface="+mn-ea"/>
              </a:rPr>
              <a:pPr algn="r" fontAlgn="auto">
                <a:spcBef>
                  <a:spcPts val="0"/>
                </a:spcBef>
                <a:spcAft>
                  <a:spcPts val="0"/>
                </a:spcAft>
                <a:defRPr/>
              </a:pPr>
              <a:t>38</a:t>
            </a:fld>
            <a:endParaRPr lang="zh-CN" altLang="en-US" sz="1200">
              <a:solidFill>
                <a:schemeClr val="tx1">
                  <a:tint val="75000"/>
                </a:schemeClr>
              </a:solidFill>
              <a:latin typeface="+mn-lt"/>
              <a:ea typeface="+mn-ea"/>
            </a:endParaRPr>
          </a:p>
        </p:txBody>
      </p:sp>
      <p:sp>
        <p:nvSpPr>
          <p:cNvPr id="7" name="矩形 6"/>
          <p:cNvSpPr/>
          <p:nvPr/>
        </p:nvSpPr>
        <p:spPr>
          <a:xfrm>
            <a:off x="0" y="0"/>
            <a:ext cx="6858000" cy="683568"/>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r>
              <a:rPr lang="zh-CN" alt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北京金属学会目标</a:t>
            </a:r>
          </a:p>
        </p:txBody>
      </p:sp>
      <p:sp>
        <p:nvSpPr>
          <p:cNvPr id="2" name="页脚占位符 3"/>
          <p:cNvSpPr txBox="1">
            <a:spLocks noGrp="1"/>
          </p:cNvSpPr>
          <p:nvPr/>
        </p:nvSpPr>
        <p:spPr>
          <a:xfrm>
            <a:off x="2565400" y="8459788"/>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grpSp>
        <p:nvGrpSpPr>
          <p:cNvPr id="47111" name="组合 27"/>
          <p:cNvGrpSpPr>
            <a:grpSpLocks/>
          </p:cNvGrpSpPr>
          <p:nvPr/>
        </p:nvGrpSpPr>
        <p:grpSpPr bwMode="auto">
          <a:xfrm>
            <a:off x="928688" y="1643063"/>
            <a:ext cx="5286375" cy="5738812"/>
            <a:chOff x="928670" y="1643042"/>
            <a:chExt cx="5286412" cy="5738629"/>
          </a:xfrm>
        </p:grpSpPr>
        <p:grpSp>
          <p:nvGrpSpPr>
            <p:cNvPr id="47112" name="组合 39"/>
            <p:cNvGrpSpPr>
              <a:grpSpLocks/>
            </p:cNvGrpSpPr>
            <p:nvPr/>
          </p:nvGrpSpPr>
          <p:grpSpPr bwMode="auto">
            <a:xfrm>
              <a:off x="928670" y="1643042"/>
              <a:ext cx="5286412" cy="5738629"/>
              <a:chOff x="928670" y="1214414"/>
              <a:chExt cx="5286412" cy="5738629"/>
            </a:xfrm>
          </p:grpSpPr>
          <p:sp>
            <p:nvSpPr>
              <p:cNvPr id="47114" name="Freeform 3"/>
              <p:cNvSpPr>
                <a:spLocks/>
              </p:cNvSpPr>
              <p:nvPr/>
            </p:nvSpPr>
            <p:spPr bwMode="gray">
              <a:xfrm rot="-5400000">
                <a:off x="2924668" y="5076333"/>
                <a:ext cx="1821116" cy="1098201"/>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a:gradFill>
              <a:ln w="9525">
                <a:noFill/>
                <a:round/>
                <a:headEnd/>
                <a:tailEnd/>
              </a:ln>
            </p:spPr>
            <p:txBody>
              <a:bodyPr wrap="none" anchor="ctr"/>
              <a:lstStyle/>
              <a:p>
                <a:endParaRPr lang="zh-CN" altLang="en-US"/>
              </a:p>
            </p:txBody>
          </p:sp>
          <p:sp>
            <p:nvSpPr>
              <p:cNvPr id="47115" name="Freeform 5"/>
              <p:cNvSpPr>
                <a:spLocks/>
              </p:cNvSpPr>
              <p:nvPr/>
            </p:nvSpPr>
            <p:spPr bwMode="gray">
              <a:xfrm rot="16200000" flipH="1">
                <a:off x="2924667" y="2004501"/>
                <a:ext cx="1821116" cy="1098201"/>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w="9525">
                <a:noFill/>
                <a:round/>
                <a:headEnd/>
                <a:tailEnd/>
              </a:ln>
            </p:spPr>
            <p:txBody>
              <a:bodyPr wrap="none" anchor="ctr"/>
              <a:lstStyle/>
              <a:p>
                <a:endParaRPr lang="zh-CN" altLang="en-US"/>
              </a:p>
            </p:txBody>
          </p:sp>
          <p:grpSp>
            <p:nvGrpSpPr>
              <p:cNvPr id="47116" name="组合 35"/>
              <p:cNvGrpSpPr>
                <a:grpSpLocks/>
              </p:cNvGrpSpPr>
              <p:nvPr/>
            </p:nvGrpSpPr>
            <p:grpSpPr bwMode="auto">
              <a:xfrm>
                <a:off x="928670" y="1214414"/>
                <a:ext cx="2122353" cy="1095159"/>
                <a:chOff x="0" y="2571736"/>
                <a:chExt cx="2122353" cy="1095159"/>
              </a:xfrm>
            </p:grpSpPr>
            <p:grpSp>
              <p:nvGrpSpPr>
                <p:cNvPr id="47131" name="Group 13"/>
                <p:cNvGrpSpPr>
                  <a:grpSpLocks/>
                </p:cNvGrpSpPr>
                <p:nvPr/>
              </p:nvGrpSpPr>
              <p:grpSpPr bwMode="auto">
                <a:xfrm>
                  <a:off x="0" y="2571736"/>
                  <a:ext cx="2122353" cy="1095159"/>
                  <a:chOff x="4320" y="1152"/>
                  <a:chExt cx="414" cy="402"/>
                </a:xfrm>
              </p:grpSpPr>
              <p:sp>
                <p:nvSpPr>
                  <p:cNvPr id="21"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lnSpc>
                        <a:spcPct val="115000"/>
                      </a:lnSpc>
                      <a:spcBef>
                        <a:spcPct val="20000"/>
                      </a:spcBef>
                      <a:buFont typeface="Wingdings" pitchFamily="2" charset="2"/>
                      <a:buNone/>
                      <a:defRPr/>
                    </a:pPr>
                    <a:endParaRPr lang="zh-CN" altLang="en-US" sz="1600">
                      <a:ea typeface="幼圆" pitchFamily="49" charset="-122"/>
                    </a:endParaRPr>
                  </a:p>
                </p:txBody>
              </p:sp>
              <p:sp>
                <p:nvSpPr>
                  <p:cNvPr id="22" name="Freeform 15"/>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pPr algn="ctr">
                      <a:lnSpc>
                        <a:spcPct val="115000"/>
                      </a:lnSpc>
                      <a:spcBef>
                        <a:spcPct val="20000"/>
                      </a:spcBef>
                      <a:buFont typeface="Wingdings" pitchFamily="2" charset="2"/>
                      <a:buNone/>
                      <a:defRPr/>
                    </a:pPr>
                    <a:endParaRPr lang="zh-CN" altLang="en-US" sz="1600">
                      <a:ea typeface="幼圆" pitchFamily="49" charset="-122"/>
                    </a:endParaRPr>
                  </a:p>
                </p:txBody>
              </p:sp>
            </p:grpSp>
            <p:sp>
              <p:nvSpPr>
                <p:cNvPr id="47132" name="Rectangle 17"/>
                <p:cNvSpPr>
                  <a:spLocks noChangeArrowheads="1"/>
                </p:cNvSpPr>
                <p:nvPr/>
              </p:nvSpPr>
              <p:spPr bwMode="gray">
                <a:xfrm>
                  <a:off x="25864" y="2672126"/>
                  <a:ext cx="2084318" cy="821369"/>
                </a:xfrm>
                <a:prstGeom prst="rect">
                  <a:avLst/>
                </a:prstGeom>
                <a:noFill/>
                <a:ln w="9525" algn="ctr">
                  <a:noFill/>
                  <a:miter lim="800000"/>
                  <a:headEnd/>
                  <a:tailEnd/>
                </a:ln>
              </p:spPr>
              <p:txBody>
                <a:bodyPr>
                  <a:spAutoFit/>
                </a:bodyPr>
                <a:lstStyle/>
                <a:p>
                  <a:pPr algn="ctr">
                    <a:lnSpc>
                      <a:spcPct val="115000"/>
                    </a:lnSpc>
                    <a:spcBef>
                      <a:spcPct val="20000"/>
                    </a:spcBef>
                    <a:buFont typeface="Wingdings" pitchFamily="2" charset="2"/>
                    <a:buNone/>
                  </a:pPr>
                  <a:r>
                    <a:rPr lang="zh-CN" altLang="en-US" sz="2200" b="1">
                      <a:solidFill>
                        <a:srgbClr val="FFFFFF"/>
                      </a:solidFill>
                      <a:latin typeface="幼圆" pitchFamily="49" charset="-122"/>
                      <a:ea typeface="幼圆" pitchFamily="49" charset="-122"/>
                      <a:cs typeface="Arial" charset="0"/>
                    </a:rPr>
                    <a:t>提升学术创新能力</a:t>
                  </a:r>
                </a:p>
              </p:txBody>
            </p:sp>
          </p:grpSp>
          <p:sp>
            <p:nvSpPr>
              <p:cNvPr id="24" name="AutoShape 19"/>
              <p:cNvSpPr>
                <a:spLocks noChangeArrowheads="1"/>
              </p:cNvSpPr>
              <p:nvPr/>
            </p:nvSpPr>
            <p:spPr bwMode="ltGray">
              <a:xfrm>
                <a:off x="4500570" y="2000233"/>
                <a:ext cx="1714512" cy="4643470"/>
              </a:xfrm>
              <a:prstGeom prst="roundRect">
                <a:avLst>
                  <a:gd name="adj" fmla="val 16667"/>
                </a:avLst>
              </a:prstGeom>
              <a:ln w="57150" algn="ctr">
                <a:solidFill>
                  <a:schemeClr val="bg2"/>
                </a:solidFill>
                <a:round/>
                <a:headEnd/>
                <a:tailEnd/>
              </a:ln>
            </p:spPr>
            <p:style>
              <a:lnRef idx="0">
                <a:scrgbClr r="0" g="0" b="0"/>
              </a:lnRef>
              <a:fillRef idx="1003">
                <a:schemeClr val="lt2"/>
              </a:fillRef>
              <a:effectRef idx="0">
                <a:scrgbClr r="0" g="0" b="0"/>
              </a:effectRef>
              <a:fontRef idx="major"/>
            </p:style>
            <p:txBody>
              <a:bodyPr wrap="none" anchor="ctr"/>
              <a:lstStyle/>
              <a:p>
                <a:pPr algn="ctr">
                  <a:lnSpc>
                    <a:spcPct val="115000"/>
                  </a:lnSpc>
                  <a:spcBef>
                    <a:spcPct val="20000"/>
                  </a:spcBef>
                  <a:buFont typeface="Wingdings" pitchFamily="2" charset="2"/>
                  <a:buNone/>
                  <a:defRPr/>
                </a:pPr>
                <a:endParaRPr lang="zh-CN" altLang="en-US" sz="1600">
                  <a:solidFill>
                    <a:srgbClr val="C00000"/>
                  </a:solidFill>
                  <a:ea typeface="幼圆" pitchFamily="49" charset="-122"/>
                </a:endParaRPr>
              </a:p>
            </p:txBody>
          </p:sp>
          <p:grpSp>
            <p:nvGrpSpPr>
              <p:cNvPr id="47118" name="组合 37"/>
              <p:cNvGrpSpPr>
                <a:grpSpLocks/>
              </p:cNvGrpSpPr>
              <p:nvPr/>
            </p:nvGrpSpPr>
            <p:grpSpPr bwMode="auto">
              <a:xfrm>
                <a:off x="1142984" y="5857884"/>
                <a:ext cx="2122353" cy="1095159"/>
                <a:chOff x="4527685" y="2551963"/>
                <a:chExt cx="2122353" cy="1095159"/>
              </a:xfrm>
            </p:grpSpPr>
            <p:grpSp>
              <p:nvGrpSpPr>
                <p:cNvPr id="47123" name="Group 13"/>
                <p:cNvGrpSpPr>
                  <a:grpSpLocks/>
                </p:cNvGrpSpPr>
                <p:nvPr/>
              </p:nvGrpSpPr>
              <p:grpSpPr bwMode="auto">
                <a:xfrm>
                  <a:off x="4527685" y="2551963"/>
                  <a:ext cx="2122353" cy="1095159"/>
                  <a:chOff x="4320" y="1152"/>
                  <a:chExt cx="414" cy="402"/>
                </a:xfrm>
              </p:grpSpPr>
              <p:sp>
                <p:nvSpPr>
                  <p:cNvPr id="29"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lnSpc>
                        <a:spcPct val="115000"/>
                      </a:lnSpc>
                      <a:spcBef>
                        <a:spcPct val="20000"/>
                      </a:spcBef>
                      <a:buFont typeface="Wingdings" pitchFamily="2" charset="2"/>
                      <a:buNone/>
                      <a:defRPr/>
                    </a:pPr>
                    <a:endParaRPr lang="zh-CN" altLang="en-US" sz="1600">
                      <a:ea typeface="幼圆" pitchFamily="49" charset="-122"/>
                    </a:endParaRPr>
                  </a:p>
                </p:txBody>
              </p:sp>
              <p:sp>
                <p:nvSpPr>
                  <p:cNvPr id="30" name="Freeform 15"/>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pPr algn="ctr">
                      <a:lnSpc>
                        <a:spcPct val="115000"/>
                      </a:lnSpc>
                      <a:spcBef>
                        <a:spcPct val="20000"/>
                      </a:spcBef>
                      <a:buFont typeface="Wingdings" pitchFamily="2" charset="2"/>
                      <a:buNone/>
                      <a:defRPr/>
                    </a:pPr>
                    <a:endParaRPr lang="zh-CN" altLang="en-US" sz="1600">
                      <a:ea typeface="幼圆" pitchFamily="49" charset="-122"/>
                    </a:endParaRPr>
                  </a:p>
                </p:txBody>
              </p:sp>
            </p:grpSp>
            <p:sp>
              <p:nvSpPr>
                <p:cNvPr id="47124" name="Rectangle 17"/>
                <p:cNvSpPr>
                  <a:spLocks noChangeArrowheads="1"/>
                </p:cNvSpPr>
                <p:nvPr/>
              </p:nvSpPr>
              <p:spPr bwMode="gray">
                <a:xfrm>
                  <a:off x="4553549" y="2652353"/>
                  <a:ext cx="2084318" cy="871564"/>
                </a:xfrm>
                <a:prstGeom prst="rect">
                  <a:avLst/>
                </a:prstGeom>
                <a:noFill/>
                <a:ln w="9525" algn="ctr">
                  <a:noFill/>
                  <a:miter lim="800000"/>
                  <a:headEnd/>
                  <a:tailEnd/>
                </a:ln>
              </p:spPr>
              <p:txBody>
                <a:bodyPr>
                  <a:spAutoFit/>
                </a:bodyPr>
                <a:lstStyle/>
                <a:p>
                  <a:pPr algn="ctr">
                    <a:lnSpc>
                      <a:spcPct val="115000"/>
                    </a:lnSpc>
                    <a:spcBef>
                      <a:spcPct val="20000"/>
                    </a:spcBef>
                    <a:buFont typeface="Wingdings" pitchFamily="2" charset="2"/>
                    <a:buNone/>
                  </a:pPr>
                  <a:r>
                    <a:rPr lang="zh-CN" altLang="en-US" sz="2200" b="1">
                      <a:solidFill>
                        <a:schemeClr val="bg1"/>
                      </a:solidFill>
                      <a:latin typeface="幼圆" pitchFamily="49" charset="-122"/>
                      <a:ea typeface="幼圆" pitchFamily="49" charset="-122"/>
                      <a:cs typeface="Arial" charset="0"/>
                    </a:rPr>
                    <a:t>提升服务政府服务社会能力</a:t>
                  </a:r>
                  <a:endParaRPr lang="en-US" altLang="zh-CN" sz="2200" b="1">
                    <a:solidFill>
                      <a:schemeClr val="bg1"/>
                    </a:solidFill>
                    <a:latin typeface="幼圆" pitchFamily="49" charset="-122"/>
                    <a:ea typeface="幼圆" pitchFamily="49" charset="-122"/>
                    <a:cs typeface="Arial" charset="0"/>
                  </a:endParaRPr>
                </a:p>
              </p:txBody>
            </p:sp>
          </p:grpSp>
          <p:grpSp>
            <p:nvGrpSpPr>
              <p:cNvPr id="47119" name="组合 36"/>
              <p:cNvGrpSpPr>
                <a:grpSpLocks/>
              </p:cNvGrpSpPr>
              <p:nvPr/>
            </p:nvGrpSpPr>
            <p:grpSpPr bwMode="auto">
              <a:xfrm>
                <a:off x="1070024" y="4310060"/>
                <a:ext cx="2126917" cy="1095159"/>
                <a:chOff x="2259279" y="2571736"/>
                <a:chExt cx="2126917" cy="1095159"/>
              </a:xfrm>
            </p:grpSpPr>
            <p:sp>
              <p:nvSpPr>
                <p:cNvPr id="32" name="AutoShape 11"/>
                <p:cNvSpPr>
                  <a:spLocks noChangeArrowheads="1"/>
                </p:cNvSpPr>
                <p:nvPr/>
              </p:nvSpPr>
              <p:spPr bwMode="gray">
                <a:xfrm>
                  <a:off x="2259213" y="2571616"/>
                  <a:ext cx="2127265" cy="1095340"/>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lnSpc>
                      <a:spcPct val="115000"/>
                    </a:lnSpc>
                    <a:spcBef>
                      <a:spcPct val="20000"/>
                    </a:spcBef>
                    <a:buFont typeface="Wingdings" pitchFamily="2" charset="2"/>
                    <a:buNone/>
                    <a:defRPr/>
                  </a:pPr>
                  <a:endParaRPr lang="zh-CN" altLang="en-US" sz="1600" dirty="0">
                    <a:ea typeface="幼圆" pitchFamily="49" charset="-122"/>
                  </a:endParaRPr>
                </a:p>
              </p:txBody>
            </p:sp>
            <p:sp>
              <p:nvSpPr>
                <p:cNvPr id="47122" name="Rectangle 16"/>
                <p:cNvSpPr>
                  <a:spLocks noChangeArrowheads="1"/>
                </p:cNvSpPr>
                <p:nvPr/>
              </p:nvSpPr>
              <p:spPr bwMode="gray">
                <a:xfrm>
                  <a:off x="2373384" y="2664520"/>
                  <a:ext cx="1927614" cy="862438"/>
                </a:xfrm>
                <a:prstGeom prst="rect">
                  <a:avLst/>
                </a:prstGeom>
                <a:noFill/>
                <a:ln w="9525" algn="ctr">
                  <a:noFill/>
                  <a:miter lim="800000"/>
                  <a:headEnd/>
                  <a:tailEnd/>
                </a:ln>
              </p:spPr>
              <p:txBody>
                <a:bodyPr>
                  <a:spAutoFit/>
                </a:bodyPr>
                <a:lstStyle/>
                <a:p>
                  <a:pPr algn="ctr">
                    <a:lnSpc>
                      <a:spcPct val="115000"/>
                    </a:lnSpc>
                    <a:spcBef>
                      <a:spcPct val="20000"/>
                    </a:spcBef>
                    <a:buFont typeface="Wingdings" pitchFamily="2" charset="2"/>
                    <a:buNone/>
                  </a:pPr>
                  <a:r>
                    <a:rPr lang="zh-CN" altLang="en-US" sz="2200" b="1">
                      <a:solidFill>
                        <a:srgbClr val="FFFFFF"/>
                      </a:solidFill>
                      <a:latin typeface="幼圆" pitchFamily="49" charset="-122"/>
                      <a:ea typeface="幼圆" pitchFamily="49" charset="-122"/>
                      <a:cs typeface="Arial" charset="0"/>
                    </a:rPr>
                    <a:t>提升凝聚服务会员能力</a:t>
                  </a:r>
                </a:p>
              </p:txBody>
            </p:sp>
          </p:grpSp>
          <p:sp>
            <p:nvSpPr>
              <p:cNvPr id="26" name="AutoShape 11"/>
              <p:cNvSpPr>
                <a:spLocks noChangeArrowheads="1"/>
              </p:cNvSpPr>
              <p:nvPr/>
            </p:nvSpPr>
            <p:spPr bwMode="gray">
              <a:xfrm>
                <a:off x="996932" y="2762177"/>
                <a:ext cx="2127265" cy="1095340"/>
              </a:xfrm>
              <a:prstGeom prst="roundRect">
                <a:avLst>
                  <a:gd name="adj" fmla="val 11921"/>
                </a:avLst>
              </a:prstGeom>
              <a:solidFill>
                <a:schemeClr val="accent1">
                  <a:lumMod val="75000"/>
                </a:schemeClr>
              </a:soli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a:lnSpc>
                    <a:spcPct val="115000"/>
                  </a:lnSpc>
                  <a:spcBef>
                    <a:spcPct val="20000"/>
                  </a:spcBef>
                  <a:buFont typeface="Wingdings" pitchFamily="2" charset="2"/>
                  <a:buNone/>
                  <a:defRPr/>
                </a:pPr>
                <a:r>
                  <a:rPr lang="zh-CN" altLang="en-US" sz="2200" b="1" dirty="0">
                    <a:solidFill>
                      <a:srgbClr val="FFFFFF"/>
                    </a:solidFill>
                    <a:latin typeface="幼圆" pitchFamily="49" charset="-122"/>
                    <a:ea typeface="幼圆" pitchFamily="49" charset="-122"/>
                    <a:cs typeface="Arial" charset="0"/>
                  </a:rPr>
                  <a:t>提升广泛的</a:t>
                </a:r>
                <a:endParaRPr lang="en-US" altLang="zh-CN" sz="2200" b="1" dirty="0">
                  <a:solidFill>
                    <a:srgbClr val="FFFFFF"/>
                  </a:solidFill>
                  <a:latin typeface="幼圆" pitchFamily="49" charset="-122"/>
                  <a:ea typeface="幼圆" pitchFamily="49" charset="-122"/>
                  <a:cs typeface="Arial" charset="0"/>
                </a:endParaRPr>
              </a:p>
              <a:p>
                <a:pPr algn="ctr">
                  <a:lnSpc>
                    <a:spcPct val="115000"/>
                  </a:lnSpc>
                  <a:spcBef>
                    <a:spcPct val="20000"/>
                  </a:spcBef>
                  <a:buFont typeface="Wingdings" pitchFamily="2" charset="2"/>
                  <a:buNone/>
                  <a:defRPr/>
                </a:pPr>
                <a:r>
                  <a:rPr lang="zh-CN" altLang="en-US" sz="2200" b="1" dirty="0">
                    <a:solidFill>
                      <a:srgbClr val="FFFFFF"/>
                    </a:solidFill>
                    <a:latin typeface="幼圆" pitchFamily="49" charset="-122"/>
                    <a:ea typeface="幼圆" pitchFamily="49" charset="-122"/>
                    <a:cs typeface="Arial" charset="0"/>
                  </a:rPr>
                  <a:t>社会公信力</a:t>
                </a:r>
              </a:p>
            </p:txBody>
          </p:sp>
        </p:grpSp>
        <p:sp>
          <p:nvSpPr>
            <p:cNvPr id="47113" name="TextBox 26"/>
            <p:cNvSpPr txBox="1">
              <a:spLocks noChangeArrowheads="1"/>
            </p:cNvSpPr>
            <p:nvPr/>
          </p:nvSpPr>
          <p:spPr bwMode="auto">
            <a:xfrm>
              <a:off x="4941172" y="2699803"/>
              <a:ext cx="800225" cy="4131769"/>
            </a:xfrm>
            <a:prstGeom prst="rect">
              <a:avLst/>
            </a:prstGeom>
            <a:noFill/>
            <a:ln w="9525">
              <a:noFill/>
              <a:miter lim="800000"/>
              <a:headEnd/>
              <a:tailEnd/>
            </a:ln>
          </p:spPr>
          <p:txBody>
            <a:bodyPr vert="eaVert" wrap="none">
              <a:spAutoFit/>
            </a:bodyPr>
            <a:lstStyle/>
            <a:p>
              <a:pPr algn="ctr"/>
              <a:r>
                <a:rPr lang="zh-CN" altLang="en-US" sz="4000" b="1" dirty="0" smtClean="0">
                  <a:solidFill>
                    <a:srgbClr val="FF0000"/>
                  </a:solidFill>
                  <a:cs typeface="Arial" charset="0"/>
                </a:rPr>
                <a:t>创建一流</a:t>
              </a:r>
              <a:r>
                <a:rPr lang="zh-CN" altLang="en-US" sz="4000" b="1" dirty="0">
                  <a:solidFill>
                    <a:srgbClr val="FF0000"/>
                  </a:solidFill>
                  <a:cs typeface="Arial" charset="0"/>
                </a:rPr>
                <a:t>科技社团</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quarter" idx="10"/>
          </p:nvPr>
        </p:nvSpPr>
        <p:spPr/>
        <p:txBody>
          <a:bodyPr/>
          <a:lstStyle/>
          <a:p>
            <a:pPr>
              <a:defRPr/>
            </a:pPr>
            <a:fld id="{39171E7D-2810-493A-AA30-DBD966992FC9}" type="datetime1">
              <a:rPr lang="zh-CN" altLang="en-US">
                <a:solidFill>
                  <a:prstClr val="black">
                    <a:tint val="75000"/>
                  </a:prstClr>
                </a:solidFill>
              </a:rPr>
              <a:pPr>
                <a:defRPr/>
              </a:pPr>
              <a:t>2018/12/12</a:t>
            </a:fld>
            <a:endParaRPr lang="zh-CN" altLang="en-US" dirty="0">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dirty="0">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5B79E368-CC87-4951-A489-F85F5980DBEC}" type="slidenum">
              <a:rPr lang="zh-CN" altLang="en-US">
                <a:solidFill>
                  <a:prstClr val="black">
                    <a:tint val="75000"/>
                  </a:prstClr>
                </a:solidFill>
              </a:rPr>
              <a:pPr>
                <a:defRPr/>
              </a:pPr>
              <a:t>4</a:t>
            </a:fld>
            <a:endParaRPr lang="zh-CN" altLang="en-US" dirty="0">
              <a:solidFill>
                <a:prstClr val="black">
                  <a:tint val="75000"/>
                </a:prstClr>
              </a:solidFill>
            </a:endParaRPr>
          </a:p>
        </p:txBody>
      </p:sp>
      <p:graphicFrame>
        <p:nvGraphicFramePr>
          <p:cNvPr id="18" name="图示 17"/>
          <p:cNvGraphicFramePr/>
          <p:nvPr>
            <p:extLst>
              <p:ext uri="{D42A27DB-BD31-4B8C-83A1-F6EECF244321}">
                <p14:modId xmlns:p14="http://schemas.microsoft.com/office/powerpoint/2010/main" xmlns="" val="2811590969"/>
              </p:ext>
            </p:extLst>
          </p:nvPr>
        </p:nvGraphicFramePr>
        <p:xfrm>
          <a:off x="857232" y="1071538"/>
          <a:ext cx="3744416" cy="548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图示 18"/>
          <p:cNvGraphicFramePr/>
          <p:nvPr>
            <p:extLst>
              <p:ext uri="{D42A27DB-BD31-4B8C-83A1-F6EECF244321}">
                <p14:modId xmlns:p14="http://schemas.microsoft.com/office/powerpoint/2010/main" xmlns="" val="1684402521"/>
              </p:ext>
            </p:extLst>
          </p:nvPr>
        </p:nvGraphicFramePr>
        <p:xfrm>
          <a:off x="928670" y="4362511"/>
          <a:ext cx="3744416" cy="5695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矩形 9"/>
          <p:cNvSpPr/>
          <p:nvPr/>
        </p:nvSpPr>
        <p:spPr>
          <a:xfrm>
            <a:off x="-20638" y="140220"/>
            <a:ext cx="6858001" cy="750215"/>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r>
              <a:rPr lang="zh-CN" altLang="en-US" sz="5400" b="1" dirty="0">
                <a:ln w="12700">
                  <a:solidFill>
                    <a:srgbClr val="001B36">
                      <a:satMod val="155000"/>
                    </a:srgbClr>
                  </a:solidFill>
                  <a:prstDash val="solid"/>
                </a:ln>
                <a:solidFill>
                  <a:prstClr val="white"/>
                </a:solidFill>
                <a:effectLst>
                  <a:outerShdw blurRad="41275" dist="20320" dir="1800000" algn="tl" rotWithShape="0">
                    <a:srgbClr val="000000">
                      <a:alpha val="40000"/>
                    </a:srgbClr>
                  </a:outerShdw>
                </a:effectLst>
                <a:latin typeface="华文新魏" pitchFamily="2" charset="-122"/>
                <a:ea typeface="华文新魏" pitchFamily="2" charset="-122"/>
              </a:rPr>
              <a:t>目      录     </a:t>
            </a:r>
          </a:p>
        </p:txBody>
      </p:sp>
      <p:sp>
        <p:nvSpPr>
          <p:cNvPr id="2" name="页脚占位符 3"/>
          <p:cNvSpPr txBox="1">
            <a:spLocks noGrp="1"/>
          </p:cNvSpPr>
          <p:nvPr/>
        </p:nvSpPr>
        <p:spPr>
          <a:xfrm>
            <a:off x="2492375" y="8532813"/>
            <a:ext cx="2171700" cy="485775"/>
          </a:xfrm>
          <a:prstGeom prst="rect">
            <a:avLst/>
          </a:prstGeom>
          <a:noFill/>
        </p:spPr>
        <p:txBody>
          <a:bodyPr anchor="ctr"/>
          <a:lstStyle/>
          <a:p>
            <a:pPr algn="ctr" fontAlgn="auto">
              <a:spcBef>
                <a:spcPts val="0"/>
              </a:spcBef>
              <a:spcAft>
                <a:spcPts val="0"/>
              </a:spcAft>
              <a:defRPr/>
            </a:pPr>
            <a:r>
              <a:rPr lang="zh-CN" altLang="en-US" sz="1200">
                <a:solidFill>
                  <a:prstClr val="black">
                    <a:tint val="75000"/>
                  </a:prstClr>
                </a:solidFill>
                <a:latin typeface="Cambria"/>
                <a:ea typeface="华文楷体"/>
              </a:rPr>
              <a:t>北京金属学会主办</a:t>
            </a:r>
          </a:p>
        </p:txBody>
      </p:sp>
      <p:graphicFrame>
        <p:nvGraphicFramePr>
          <p:cNvPr id="13" name="图示 12"/>
          <p:cNvGraphicFramePr/>
          <p:nvPr>
            <p:extLst>
              <p:ext uri="{D42A27DB-BD31-4B8C-83A1-F6EECF244321}">
                <p14:modId xmlns:p14="http://schemas.microsoft.com/office/powerpoint/2010/main" xmlns="" val="2645464778"/>
              </p:ext>
            </p:extLst>
          </p:nvPr>
        </p:nvGraphicFramePr>
        <p:xfrm>
          <a:off x="836712" y="4788024"/>
          <a:ext cx="3744416" cy="5218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2" name="Rectangle 1"/>
          <p:cNvSpPr>
            <a:spLocks noChangeArrowheads="1"/>
          </p:cNvSpPr>
          <p:nvPr/>
        </p:nvSpPr>
        <p:spPr bwMode="auto">
          <a:xfrm>
            <a:off x="454360" y="1759534"/>
            <a:ext cx="6093296" cy="31188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首钢集团获“改革开放</a:t>
            </a:r>
            <a:r>
              <a:rPr lang="en-US" altLang="zh-CN" sz="1600" b="1" dirty="0">
                <a:solidFill>
                  <a:srgbClr val="001B36">
                    <a:lumMod val="75000"/>
                    <a:lumOff val="25000"/>
                  </a:srgbClr>
                </a:solidFill>
              </a:rPr>
              <a:t>40</a:t>
            </a:r>
            <a:r>
              <a:rPr lang="zh-CN" altLang="en-US" sz="1600" b="1" dirty="0">
                <a:solidFill>
                  <a:srgbClr val="001B36">
                    <a:lumMod val="75000"/>
                    <a:lumOff val="25000"/>
                  </a:srgbClr>
                </a:solidFill>
              </a:rPr>
              <a:t>年中国企业文化四十典范组织”奖</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中国恩菲荣获</a:t>
            </a:r>
            <a:r>
              <a:rPr lang="en-US" altLang="zh-CN" sz="1600" b="1" dirty="0">
                <a:solidFill>
                  <a:srgbClr val="001B36">
                    <a:lumMod val="75000"/>
                    <a:lumOff val="25000"/>
                  </a:srgbClr>
                </a:solidFill>
              </a:rPr>
              <a:t>2017</a:t>
            </a:r>
            <a:r>
              <a:rPr lang="zh-CN" altLang="en-US" sz="1600" b="1" dirty="0">
                <a:solidFill>
                  <a:srgbClr val="001B36">
                    <a:lumMod val="75000"/>
                    <a:lumOff val="25000"/>
                  </a:srgbClr>
                </a:solidFill>
              </a:rPr>
              <a:t>年度中国有色金属工业科学技术一等奖</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中冶京诚荣获全球“</a:t>
            </a:r>
            <a:r>
              <a:rPr lang="en-US" altLang="zh-CN" sz="1600" b="1" dirty="0">
                <a:solidFill>
                  <a:srgbClr val="001B36">
                    <a:lumMod val="75000"/>
                    <a:lumOff val="25000"/>
                  </a:srgbClr>
                </a:solidFill>
              </a:rPr>
              <a:t>2018</a:t>
            </a:r>
            <a:r>
              <a:rPr lang="zh-CN" altLang="en-US" sz="1600" b="1" dirty="0">
                <a:solidFill>
                  <a:srgbClr val="001B36">
                    <a:lumMod val="75000"/>
                    <a:lumOff val="25000"/>
                  </a:srgbClr>
                </a:solidFill>
              </a:rPr>
              <a:t>基础设施年度光辉大奖赛”光辉大奖</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首钢冷轧公司荣获国家级高新技术企业称号</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工中冶建筑工程材料公司一项科技成果荣获</a:t>
            </a:r>
            <a:r>
              <a:rPr lang="en-US" altLang="zh-CN" sz="1600" b="1" dirty="0">
                <a:solidFill>
                  <a:srgbClr val="001B36">
                    <a:lumMod val="75000"/>
                    <a:lumOff val="25000"/>
                  </a:srgbClr>
                </a:solidFill>
              </a:rPr>
              <a:t>2018</a:t>
            </a:r>
            <a:r>
              <a:rPr lang="zh-CN" altLang="en-US" sz="1600" b="1" dirty="0">
                <a:solidFill>
                  <a:srgbClr val="001B36">
                    <a:lumMod val="75000"/>
                    <a:lumOff val="25000"/>
                  </a:srgbClr>
                </a:solidFill>
              </a:rPr>
              <a:t>年度中冶集团科技进步二等奖 </a:t>
            </a:r>
            <a:endParaRPr lang="en-US" altLang="zh-CN" sz="1600" b="1" dirty="0" smtClean="0">
              <a:solidFill>
                <a:srgbClr val="001B36">
                  <a:lumMod val="75000"/>
                  <a:lumOff val="25000"/>
                </a:srgbClr>
              </a:solidFill>
            </a:endParaRP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首钢京唐公司四项科技成果获冶金科学技术奖</a:t>
            </a:r>
          </a:p>
          <a:p>
            <a:pPr marL="263525" lvl="0" indent="-155575" eaLnBrk="0" hangingPunct="0">
              <a:lnSpc>
                <a:spcPts val="2500"/>
              </a:lnSpc>
              <a:spcBef>
                <a:spcPts val="600"/>
              </a:spcBef>
              <a:buClr>
                <a:srgbClr val="477AB1"/>
              </a:buClr>
              <a:buSzPct val="50000"/>
              <a:buFont typeface="Wingdings" pitchFamily="2" charset="2"/>
              <a:buChar char="Ø"/>
              <a:defRPr/>
            </a:pPr>
            <a:endParaRPr lang="zh-CN" altLang="en-US" sz="1600" b="1" dirty="0">
              <a:solidFill>
                <a:srgbClr val="001B36">
                  <a:lumMod val="75000"/>
                  <a:lumOff val="25000"/>
                </a:srgbClr>
              </a:solidFill>
            </a:endParaRPr>
          </a:p>
        </p:txBody>
      </p:sp>
      <p:sp>
        <p:nvSpPr>
          <p:cNvPr id="14" name="Rectangle 1"/>
          <p:cNvSpPr>
            <a:spLocks noChangeArrowheads="1"/>
          </p:cNvSpPr>
          <p:nvPr/>
        </p:nvSpPr>
        <p:spPr bwMode="auto">
          <a:xfrm>
            <a:off x="581107" y="5580112"/>
            <a:ext cx="5951943" cy="27212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3525" lvl="0" indent="-155575" eaLnBrk="0" hangingPunct="0">
              <a:lnSpc>
                <a:spcPts val="2500"/>
              </a:lnSpc>
              <a:spcBef>
                <a:spcPts val="600"/>
              </a:spcBef>
              <a:buClr>
                <a:srgbClr val="477AB1"/>
              </a:buClr>
              <a:buSzPct val="50000"/>
              <a:buFont typeface="Wingdings" pitchFamily="2" charset="2"/>
              <a:buChar char="Ø"/>
              <a:defRPr/>
            </a:pPr>
            <a:r>
              <a:rPr lang="en-US" altLang="zh-CN" sz="1600" b="1" dirty="0">
                <a:solidFill>
                  <a:srgbClr val="001B36">
                    <a:lumMod val="75000"/>
                    <a:lumOff val="25000"/>
                  </a:srgbClr>
                </a:solidFill>
              </a:rPr>
              <a:t>2018</a:t>
            </a:r>
            <a:r>
              <a:rPr lang="zh-CN" altLang="en-US" sz="1600" b="1" dirty="0">
                <a:solidFill>
                  <a:srgbClr val="001B36">
                    <a:lumMod val="75000"/>
                    <a:lumOff val="25000"/>
                  </a:srgbClr>
                </a:solidFill>
              </a:rPr>
              <a:t>机器人与人工智能国际研讨会在北京科技大学举行</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中国</a:t>
            </a:r>
            <a:r>
              <a:rPr lang="en-US" altLang="zh-CN" sz="1600" b="1" dirty="0">
                <a:solidFill>
                  <a:srgbClr val="001B36">
                    <a:lumMod val="75000"/>
                    <a:lumOff val="25000"/>
                  </a:srgbClr>
                </a:solidFill>
              </a:rPr>
              <a:t>-</a:t>
            </a:r>
            <a:r>
              <a:rPr lang="zh-CN" altLang="en-US" sz="1600" b="1" dirty="0">
                <a:solidFill>
                  <a:srgbClr val="001B36">
                    <a:lumMod val="75000"/>
                    <a:lumOff val="25000"/>
                  </a:srgbClr>
                </a:solidFill>
              </a:rPr>
              <a:t>南非矿产资源联合研究中心中国中心正式启动</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冶金自动化院在首届进博会</a:t>
            </a:r>
            <a:r>
              <a:rPr lang="zh-CN" altLang="en-US" sz="1600" b="1" dirty="0" smtClean="0">
                <a:solidFill>
                  <a:srgbClr val="001B36">
                    <a:lumMod val="75000"/>
                    <a:lumOff val="25000"/>
                  </a:srgbClr>
                </a:solidFill>
              </a:rPr>
              <a:t>与德国西门子公司签约</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钢铁研究总院唐山分院挂牌成立</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中国钢结构协会钢结构质量安全检测鉴定专业委员会举办</a:t>
            </a:r>
            <a:r>
              <a:rPr lang="en-US" altLang="zh-CN" sz="1600" b="1" dirty="0">
                <a:solidFill>
                  <a:srgbClr val="001B36">
                    <a:lumMod val="75000"/>
                    <a:lumOff val="25000"/>
                  </a:srgbClr>
                </a:solidFill>
              </a:rPr>
              <a:t>2018</a:t>
            </a:r>
            <a:r>
              <a:rPr lang="zh-CN" altLang="en-US" sz="1600" b="1" dirty="0">
                <a:solidFill>
                  <a:srgbClr val="001B36">
                    <a:lumMod val="75000"/>
                    <a:lumOff val="25000"/>
                  </a:srgbClr>
                </a:solidFill>
              </a:rPr>
              <a:t>年年会暨全国钢结构技术论坛会</a:t>
            </a:r>
          </a:p>
          <a:p>
            <a:pPr marL="263525" lvl="0" indent="-155575" eaLnBrk="0" hangingPunct="0">
              <a:lnSpc>
                <a:spcPts val="2500"/>
              </a:lnSpc>
              <a:spcBef>
                <a:spcPts val="600"/>
              </a:spcBef>
              <a:buClr>
                <a:srgbClr val="477AB1"/>
              </a:buClr>
              <a:buSzPct val="50000"/>
              <a:buFont typeface="Wingdings" pitchFamily="2" charset="2"/>
              <a:buChar char="Ø"/>
              <a:defRPr/>
            </a:pPr>
            <a:endParaRPr lang="zh-CN" altLang="en-US" sz="1600" b="1" dirty="0">
              <a:solidFill>
                <a:srgbClr val="001B36">
                  <a:lumMod val="75000"/>
                  <a:lumOff val="25000"/>
                </a:srgbClr>
              </a:solidFill>
            </a:endParaRPr>
          </a:p>
        </p:txBody>
      </p:sp>
    </p:spTree>
    <p:extLst>
      <p:ext uri="{BB962C8B-B14F-4D97-AF65-F5344CB8AC3E}">
        <p14:creationId xmlns:p14="http://schemas.microsoft.com/office/powerpoint/2010/main" xmlns="" val="855481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6250" y="4576763"/>
            <a:ext cx="5884863" cy="731837"/>
          </a:xfrm>
        </p:spPr>
        <p:txBody>
          <a:bodyPr rtlCol="0">
            <a:normAutofit fontScale="90000"/>
          </a:bodyPr>
          <a:lstStyle/>
          <a:p>
            <a:pPr algn="l" eaLnBrk="1" fontAlgn="auto" hangingPunct="1">
              <a:spcAft>
                <a:spcPts val="0"/>
              </a:spcAft>
              <a:defRPr/>
            </a:pPr>
            <a:r>
              <a:rPr lang="en-US" altLang="zh-CN" sz="1600" b="1" dirty="0" smtClean="0">
                <a:solidFill>
                  <a:srgbClr val="6A39B3"/>
                </a:solidFill>
                <a:latin typeface="仿宋_GB2312" pitchFamily="49" charset="-122"/>
                <a:ea typeface="仿宋_GB2312" pitchFamily="49" charset="-122"/>
              </a:rPr>
              <a:t/>
            </a:r>
            <a:br>
              <a:rPr lang="en-US" altLang="zh-CN" sz="1600" b="1" dirty="0" smtClean="0">
                <a:solidFill>
                  <a:srgbClr val="6A39B3"/>
                </a:solidFill>
                <a:latin typeface="仿宋_GB2312" pitchFamily="49" charset="-122"/>
                <a:ea typeface="仿宋_GB2312" pitchFamily="49" charset="-122"/>
              </a:rPr>
            </a:br>
            <a:r>
              <a:rPr lang="en-US" altLang="zh-CN" sz="1600" b="1" dirty="0" smtClean="0">
                <a:solidFill>
                  <a:srgbClr val="6A39B3"/>
                </a:solidFill>
                <a:latin typeface="仿宋_GB2312" pitchFamily="49" charset="-122"/>
                <a:ea typeface="仿宋_GB2312" pitchFamily="49" charset="-122"/>
              </a:rPr>
              <a:t/>
            </a:r>
            <a:br>
              <a:rPr lang="en-US" altLang="zh-CN" sz="1600" b="1" dirty="0" smtClean="0">
                <a:solidFill>
                  <a:srgbClr val="6A39B3"/>
                </a:solidFill>
                <a:latin typeface="仿宋_GB2312" pitchFamily="49" charset="-122"/>
                <a:ea typeface="仿宋_GB2312" pitchFamily="49" charset="-122"/>
              </a:rPr>
            </a:br>
            <a:r>
              <a:rPr lang="en-US" altLang="zh-CN" sz="1600" b="1" dirty="0" smtClean="0">
                <a:solidFill>
                  <a:srgbClr val="6A39B3"/>
                </a:solidFill>
                <a:latin typeface="仿宋_GB2312" pitchFamily="49" charset="-122"/>
                <a:ea typeface="仿宋_GB2312" pitchFamily="49" charset="-122"/>
              </a:rPr>
              <a:t/>
            </a:r>
            <a:br>
              <a:rPr lang="en-US" altLang="zh-CN" sz="1600" b="1" dirty="0" smtClean="0">
                <a:solidFill>
                  <a:srgbClr val="6A39B3"/>
                </a:solidFill>
                <a:latin typeface="仿宋_GB2312" pitchFamily="49" charset="-122"/>
                <a:ea typeface="仿宋_GB2312" pitchFamily="49" charset="-122"/>
              </a:rPr>
            </a:br>
            <a:r>
              <a:rPr lang="en-US" altLang="zh-CN" sz="1600" b="1" dirty="0" smtClean="0">
                <a:solidFill>
                  <a:srgbClr val="6A39B3"/>
                </a:solidFill>
                <a:latin typeface="仿宋_GB2312" pitchFamily="49" charset="-122"/>
                <a:ea typeface="仿宋_GB2312" pitchFamily="49" charset="-122"/>
              </a:rPr>
              <a:t/>
            </a:r>
            <a:br>
              <a:rPr lang="en-US" altLang="zh-CN" sz="1600" b="1" dirty="0" smtClean="0">
                <a:solidFill>
                  <a:srgbClr val="6A39B3"/>
                </a:solidFill>
                <a:latin typeface="仿宋_GB2312" pitchFamily="49" charset="-122"/>
                <a:ea typeface="仿宋_GB2312" pitchFamily="49" charset="-122"/>
              </a:rPr>
            </a:br>
            <a:r>
              <a:rPr lang="zh-CN" altLang="en-US" sz="1800" dirty="0" smtClean="0">
                <a:solidFill>
                  <a:srgbClr val="6A39B3"/>
                </a:solidFill>
                <a:latin typeface="仿宋_GB2312" pitchFamily="49" charset="-122"/>
                <a:ea typeface="仿宋_GB2312" pitchFamily="49" charset="-122"/>
              </a:rPr>
              <a:t/>
            </a:r>
            <a:br>
              <a:rPr lang="zh-CN" altLang="en-US" sz="1800" dirty="0" smtClean="0">
                <a:solidFill>
                  <a:srgbClr val="6A39B3"/>
                </a:solidFill>
                <a:latin typeface="仿宋_GB2312" pitchFamily="49" charset="-122"/>
                <a:ea typeface="仿宋_GB2312" pitchFamily="49" charset="-122"/>
              </a:rPr>
            </a:br>
            <a:r>
              <a:rPr lang="zh-CN" altLang="en-US" sz="5400" dirty="0" smtClean="0">
                <a:solidFill>
                  <a:srgbClr val="6A39B3"/>
                </a:solidFill>
              </a:rPr>
              <a:t/>
            </a:r>
            <a:br>
              <a:rPr lang="zh-CN" altLang="en-US" sz="5400" dirty="0" smtClean="0">
                <a:solidFill>
                  <a:srgbClr val="6A39B3"/>
                </a:solidFill>
              </a:rPr>
            </a:br>
            <a:endParaRPr lang="zh-CN" altLang="en-US" dirty="0"/>
          </a:p>
        </p:txBody>
      </p:sp>
      <p:sp>
        <p:nvSpPr>
          <p:cNvPr id="3" name="日期占位符 2"/>
          <p:cNvSpPr>
            <a:spLocks noGrp="1"/>
          </p:cNvSpPr>
          <p:nvPr>
            <p:ph type="dt" sz="quarter" idx="10"/>
          </p:nvPr>
        </p:nvSpPr>
        <p:spPr/>
        <p:txBody>
          <a:bodyPr/>
          <a:lstStyle/>
          <a:p>
            <a:pPr>
              <a:defRPr/>
            </a:pPr>
            <a:fld id="{39171E7D-2810-493A-AA30-DBD966992FC9}" type="datetime1">
              <a:rPr lang="zh-CN" altLang="en-US">
                <a:solidFill>
                  <a:prstClr val="black">
                    <a:tint val="75000"/>
                  </a:prstClr>
                </a:solidFill>
              </a:rPr>
              <a:pPr>
                <a:defRPr/>
              </a:pPr>
              <a:t>2018/12/12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dirty="0">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506795FD-86E4-47AA-9472-4F313D448CC9}" type="slidenum">
              <a:rPr lang="zh-CN" altLang="en-US">
                <a:solidFill>
                  <a:prstClr val="black">
                    <a:tint val="75000"/>
                  </a:prstClr>
                </a:solidFill>
              </a:rPr>
              <a:pPr>
                <a:defRPr/>
              </a:pPr>
              <a:t>5</a:t>
            </a:fld>
            <a:endParaRPr lang="zh-CN" altLang="en-US">
              <a:solidFill>
                <a:prstClr val="black">
                  <a:tint val="75000"/>
                </a:prstClr>
              </a:solidFill>
            </a:endParaRPr>
          </a:p>
        </p:txBody>
      </p:sp>
      <p:graphicFrame>
        <p:nvGraphicFramePr>
          <p:cNvPr id="6" name="图示 5"/>
          <p:cNvGraphicFramePr/>
          <p:nvPr>
            <p:extLst>
              <p:ext uri="{D42A27DB-BD31-4B8C-83A1-F6EECF244321}">
                <p14:modId xmlns:p14="http://schemas.microsoft.com/office/powerpoint/2010/main" xmlns="" val="1338516796"/>
              </p:ext>
            </p:extLst>
          </p:nvPr>
        </p:nvGraphicFramePr>
        <p:xfrm>
          <a:off x="785794" y="1142976"/>
          <a:ext cx="5024030" cy="854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8"/>
          <p:cNvSpPr/>
          <p:nvPr/>
        </p:nvSpPr>
        <p:spPr>
          <a:xfrm>
            <a:off x="0" y="0"/>
            <a:ext cx="6858000" cy="755576"/>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r>
              <a:rPr lang="zh-CN" altLang="en-US" sz="5400" b="1" dirty="0">
                <a:ln w="12700">
                  <a:solidFill>
                    <a:srgbClr val="001B36">
                      <a:satMod val="155000"/>
                    </a:srgbClr>
                  </a:solidFill>
                  <a:prstDash val="solid"/>
                </a:ln>
                <a:solidFill>
                  <a:prstClr val="white"/>
                </a:solidFill>
                <a:effectLst>
                  <a:outerShdw blurRad="41275" dist="20320" dir="1800000" algn="tl" rotWithShape="0">
                    <a:srgbClr val="000000">
                      <a:alpha val="40000"/>
                    </a:srgbClr>
                  </a:outerShdw>
                </a:effectLst>
                <a:latin typeface="华文新魏" pitchFamily="2" charset="-122"/>
                <a:ea typeface="华文新魏" pitchFamily="2" charset="-122"/>
              </a:rPr>
              <a:t>目      录     </a:t>
            </a:r>
          </a:p>
        </p:txBody>
      </p:sp>
      <p:sp>
        <p:nvSpPr>
          <p:cNvPr id="7" name="页脚占位符 3"/>
          <p:cNvSpPr txBox="1">
            <a:spLocks noGrp="1"/>
          </p:cNvSpPr>
          <p:nvPr/>
        </p:nvSpPr>
        <p:spPr>
          <a:xfrm>
            <a:off x="2565400" y="8459788"/>
            <a:ext cx="2171700" cy="485775"/>
          </a:xfrm>
          <a:prstGeom prst="rect">
            <a:avLst/>
          </a:prstGeom>
          <a:noFill/>
        </p:spPr>
        <p:txBody>
          <a:bodyPr anchor="ctr"/>
          <a:lstStyle/>
          <a:p>
            <a:pPr algn="ctr" fontAlgn="auto">
              <a:spcBef>
                <a:spcPts val="0"/>
              </a:spcBef>
              <a:spcAft>
                <a:spcPts val="0"/>
              </a:spcAft>
              <a:defRPr/>
            </a:pPr>
            <a:r>
              <a:rPr lang="zh-CN" altLang="en-US" sz="1200">
                <a:solidFill>
                  <a:prstClr val="black">
                    <a:tint val="75000"/>
                  </a:prstClr>
                </a:solidFill>
                <a:latin typeface="Cambria"/>
                <a:ea typeface="华文楷体"/>
              </a:rPr>
              <a:t>北京金属学会主办</a:t>
            </a:r>
          </a:p>
        </p:txBody>
      </p:sp>
      <p:sp>
        <p:nvSpPr>
          <p:cNvPr id="10" name="Rectangle 1"/>
          <p:cNvSpPr>
            <a:spLocks noChangeArrowheads="1"/>
          </p:cNvSpPr>
          <p:nvPr/>
        </p:nvSpPr>
        <p:spPr bwMode="auto">
          <a:xfrm>
            <a:off x="620689" y="2123728"/>
            <a:ext cx="5400600" cy="37600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冶金规划研究院完成的</a:t>
            </a:r>
            <a:r>
              <a:rPr lang="en-US" altLang="zh-CN" sz="1600" b="1" dirty="0">
                <a:solidFill>
                  <a:srgbClr val="001B36">
                    <a:lumMod val="75000"/>
                    <a:lumOff val="25000"/>
                  </a:srgbClr>
                </a:solidFill>
              </a:rPr>
              <a:t>《</a:t>
            </a:r>
            <a:r>
              <a:rPr lang="zh-CN" altLang="en-US" sz="1600" b="1" dirty="0">
                <a:solidFill>
                  <a:srgbClr val="001B36">
                    <a:lumMod val="75000"/>
                    <a:lumOff val="25000"/>
                  </a:srgbClr>
                </a:solidFill>
              </a:rPr>
              <a:t>钢铁企业节能低碳指标体系建立及应用</a:t>
            </a:r>
            <a:r>
              <a:rPr lang="en-US" altLang="zh-CN" sz="1600" b="1" dirty="0">
                <a:solidFill>
                  <a:srgbClr val="001B36">
                    <a:lumMod val="75000"/>
                    <a:lumOff val="25000"/>
                  </a:srgbClr>
                </a:solidFill>
              </a:rPr>
              <a:t>》</a:t>
            </a:r>
            <a:r>
              <a:rPr lang="zh-CN" altLang="en-US" sz="1600" b="1" dirty="0">
                <a:solidFill>
                  <a:srgbClr val="001B36">
                    <a:lumMod val="75000"/>
                    <a:lumOff val="25000"/>
                  </a:srgbClr>
                </a:solidFill>
              </a:rPr>
              <a:t>科技成果通过成果评价</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有研亿金超高纯金属靶材亮相“庆祝改革开放</a:t>
            </a:r>
            <a:r>
              <a:rPr lang="en-US" altLang="zh-CN" sz="1600" b="1" dirty="0">
                <a:solidFill>
                  <a:srgbClr val="001B36">
                    <a:lumMod val="75000"/>
                    <a:lumOff val="25000"/>
                  </a:srgbClr>
                </a:solidFill>
              </a:rPr>
              <a:t>40</a:t>
            </a:r>
            <a:r>
              <a:rPr lang="zh-CN" altLang="en-US" sz="1600" b="1" dirty="0">
                <a:solidFill>
                  <a:srgbClr val="001B36">
                    <a:lumMod val="75000"/>
                    <a:lumOff val="25000"/>
                  </a:srgbClr>
                </a:solidFill>
              </a:rPr>
              <a:t>周年大型展览”</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中冶京诚总成的国内首条</a:t>
            </a:r>
            <a:r>
              <a:rPr lang="en-US" altLang="zh-CN" sz="1600" b="1" dirty="0">
                <a:solidFill>
                  <a:srgbClr val="001B36">
                    <a:lumMod val="75000"/>
                    <a:lumOff val="25000"/>
                  </a:srgbClr>
                </a:solidFill>
              </a:rPr>
              <a:t>45m/s</a:t>
            </a:r>
            <a:r>
              <a:rPr lang="zh-CN" altLang="en-US" sz="1600" b="1" dirty="0">
                <a:solidFill>
                  <a:srgbClr val="001B36">
                    <a:lumMod val="75000"/>
                    <a:lumOff val="25000"/>
                  </a:srgbClr>
                </a:solidFill>
              </a:rPr>
              <a:t>全国产化高速棒材生产线实现稳定运行</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首钢股份公司实现高炉炉顶零排放</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首钢百万吨建筑垃圾资源化处理项目投产运行</a:t>
            </a:r>
          </a:p>
          <a:p>
            <a:pPr marL="263525" lvl="0" indent="-155575" eaLnBrk="0" hangingPunct="0">
              <a:lnSpc>
                <a:spcPts val="2500"/>
              </a:lnSpc>
              <a:spcBef>
                <a:spcPts val="600"/>
              </a:spcBef>
              <a:buClr>
                <a:srgbClr val="477AB1"/>
              </a:buClr>
              <a:buSzPct val="50000"/>
              <a:buFont typeface="Wingdings" pitchFamily="2" charset="2"/>
              <a:buChar char="Ø"/>
              <a:defRPr/>
            </a:pPr>
            <a:r>
              <a:rPr lang="zh-CN" altLang="en-US" sz="1600" b="1" dirty="0">
                <a:solidFill>
                  <a:srgbClr val="001B36">
                    <a:lumMod val="75000"/>
                    <a:lumOff val="25000"/>
                  </a:srgbClr>
                </a:solidFill>
              </a:rPr>
              <a:t>有研集团主办的中文期刊影响力进一步提升</a:t>
            </a:r>
          </a:p>
          <a:p>
            <a:pPr marL="263525" lvl="0" indent="-155575" eaLnBrk="0" hangingPunct="0">
              <a:lnSpc>
                <a:spcPts val="2500"/>
              </a:lnSpc>
              <a:spcBef>
                <a:spcPts val="600"/>
              </a:spcBef>
              <a:buClr>
                <a:srgbClr val="477AB1"/>
              </a:buClr>
              <a:buSzPct val="50000"/>
              <a:buFont typeface="Wingdings" pitchFamily="2" charset="2"/>
              <a:buChar char="Ø"/>
              <a:defRPr/>
            </a:pPr>
            <a:endParaRPr lang="zh-CN" altLang="en-US" sz="1600" b="1" dirty="0">
              <a:solidFill>
                <a:srgbClr val="001B36">
                  <a:lumMod val="75000"/>
                  <a:lumOff val="25000"/>
                </a:srgbClr>
              </a:solidFill>
            </a:endParaRPr>
          </a:p>
        </p:txBody>
      </p:sp>
    </p:spTree>
    <p:extLst>
      <p:ext uri="{BB962C8B-B14F-4D97-AF65-F5344CB8AC3E}">
        <p14:creationId xmlns:p14="http://schemas.microsoft.com/office/powerpoint/2010/main" xmlns="" val="4062353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E8533EB8-FD0F-4B51-B28E-9562D3027D60}" type="datetime1">
              <a:rPr lang="zh-CN" altLang="en-US" sz="1200">
                <a:solidFill>
                  <a:prstClr val="black">
                    <a:tint val="75000"/>
                  </a:prstClr>
                </a:solidFill>
                <a:latin typeface="Cambria"/>
                <a:ea typeface="华文楷体"/>
              </a:rPr>
              <a:pPr fontAlgn="auto">
                <a:spcBef>
                  <a:spcPts val="0"/>
                </a:spcBef>
                <a:spcAft>
                  <a:spcPts val="0"/>
                </a:spcAft>
                <a:defRPr/>
              </a:pPr>
              <a:t>2018/12/12</a:t>
            </a:fld>
            <a:endParaRPr lang="zh-CN" altLang="en-US" sz="1200">
              <a:solidFill>
                <a:prstClr val="black">
                  <a:tint val="75000"/>
                </a:prstClr>
              </a:solidFill>
              <a:latin typeface="Cambria"/>
              <a:ea typeface="华文楷体"/>
            </a:endParaRPr>
          </a:p>
        </p:txBody>
      </p:sp>
      <p:sp>
        <p:nvSpPr>
          <p:cNvPr id="5" name="页脚占位符 4"/>
          <p:cNvSpPr txBox="1">
            <a:spLocks noGrp="1"/>
          </p:cNvSpPr>
          <p:nvPr/>
        </p:nvSpPr>
        <p:spPr>
          <a:xfrm>
            <a:off x="1916113" y="8475663"/>
            <a:ext cx="2952750" cy="485775"/>
          </a:xfrm>
          <a:prstGeom prst="rect">
            <a:avLst/>
          </a:prstGeom>
          <a:noFill/>
        </p:spPr>
        <p:txBody>
          <a:bodyPr anchor="ctr"/>
          <a:lstStyle/>
          <a:p>
            <a:pPr algn="ctr" fontAlgn="auto">
              <a:spcBef>
                <a:spcPts val="0"/>
              </a:spcBef>
              <a:spcAft>
                <a:spcPts val="0"/>
              </a:spcAft>
              <a:defRPr/>
            </a:pPr>
            <a:endParaRPr lang="zh-CN" altLang="en-US" sz="1200" dirty="0">
              <a:solidFill>
                <a:prstClr val="black"/>
              </a:solidFill>
              <a:latin typeface="华文楷体"/>
              <a:ea typeface="华文楷体"/>
            </a:endParaRPr>
          </a:p>
        </p:txBody>
      </p:sp>
      <p:sp>
        <p:nvSpPr>
          <p:cNvPr id="6" name="灯片编号占位符 5"/>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F388A9C0-229C-437C-B41C-A936F3AA7177}" type="slidenum">
              <a:rPr lang="zh-CN" altLang="en-US" sz="1200">
                <a:solidFill>
                  <a:prstClr val="black">
                    <a:tint val="75000"/>
                  </a:prstClr>
                </a:solidFill>
                <a:latin typeface="Cambria"/>
                <a:ea typeface="华文楷体"/>
              </a:rPr>
              <a:pPr algn="r" fontAlgn="auto">
                <a:spcBef>
                  <a:spcPts val="0"/>
                </a:spcBef>
                <a:spcAft>
                  <a:spcPts val="0"/>
                </a:spcAft>
                <a:defRPr/>
              </a:pPr>
              <a:t>6</a:t>
            </a:fld>
            <a:endParaRPr lang="zh-CN" altLang="en-US" sz="1200">
              <a:solidFill>
                <a:prstClr val="black">
                  <a:tint val="75000"/>
                </a:prstClr>
              </a:solidFill>
              <a:latin typeface="Cambria"/>
              <a:ea typeface="华文楷体"/>
            </a:endParaRPr>
          </a:p>
        </p:txBody>
      </p:sp>
      <p:sp>
        <p:nvSpPr>
          <p:cNvPr id="10" name="矩形 9"/>
          <p:cNvSpPr/>
          <p:nvPr/>
        </p:nvSpPr>
        <p:spPr>
          <a:xfrm>
            <a:off x="0" y="0"/>
            <a:ext cx="6858000" cy="683568"/>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endParaRPr lang="en-US" altLang="zh-CN" sz="4800" b="1" dirty="0">
              <a:ln w="12700">
                <a:solidFill>
                  <a:srgbClr val="001B36">
                    <a:satMod val="155000"/>
                  </a:srgbClr>
                </a:solidFill>
                <a:prstDash val="solid"/>
              </a:ln>
              <a:solidFill>
                <a:prstClr val="white"/>
              </a:solidFill>
              <a:effectLst>
                <a:outerShdw blurRad="41275" dist="20320" dir="1800000" algn="tl" rotWithShape="0">
                  <a:srgbClr val="000000">
                    <a:alpha val="40000"/>
                  </a:srgbClr>
                </a:outerShdw>
              </a:effectLst>
              <a:latin typeface="华文新魏" pitchFamily="2" charset="-122"/>
              <a:ea typeface="华文新魏" pitchFamily="2" charset="-122"/>
            </a:endParaRPr>
          </a:p>
          <a:p>
            <a:pPr algn="ctr" fontAlgn="auto">
              <a:spcBef>
                <a:spcPts val="0"/>
              </a:spcBef>
              <a:spcAft>
                <a:spcPts val="0"/>
              </a:spcAft>
              <a:defRPr/>
            </a:pPr>
            <a:r>
              <a:rPr lang="zh-CN" altLang="en-US" sz="4800" b="1" dirty="0">
                <a:ln w="12700">
                  <a:solidFill>
                    <a:srgbClr val="001B36">
                      <a:satMod val="155000"/>
                    </a:srgbClr>
                  </a:solidFill>
                  <a:prstDash val="solid"/>
                </a:ln>
                <a:solidFill>
                  <a:prstClr val="white"/>
                </a:solidFill>
                <a:effectLst>
                  <a:outerShdw blurRad="41275" dist="20320" dir="1800000" algn="tl" rotWithShape="0">
                    <a:srgbClr val="000000">
                      <a:alpha val="40000"/>
                    </a:srgbClr>
                  </a:outerShdw>
                </a:effectLst>
                <a:latin typeface="华文新魏" pitchFamily="2" charset="-122"/>
                <a:ea typeface="华文新魏" pitchFamily="2" charset="-122"/>
              </a:rPr>
              <a:t>一、学  会  信  息</a:t>
            </a:r>
          </a:p>
          <a:p>
            <a:pPr algn="ctr" fontAlgn="auto">
              <a:spcBef>
                <a:spcPts val="0"/>
              </a:spcBef>
              <a:spcAft>
                <a:spcPts val="0"/>
              </a:spcAft>
              <a:defRPr/>
            </a:pPr>
            <a:endParaRPr lang="zh-CN" altLang="en-US" sz="5400" b="1" dirty="0">
              <a:ln w="12700">
                <a:solidFill>
                  <a:srgbClr val="001B36">
                    <a:satMod val="155000"/>
                  </a:srgbClr>
                </a:solidFill>
                <a:prstDash val="solid"/>
              </a:ln>
              <a:solidFill>
                <a:prstClr val="white"/>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pic>
        <p:nvPicPr>
          <p:cNvPr id="12294" name="Picture 26" descr="rectangle callout"/>
          <p:cNvPicPr>
            <a:picLocks noChangeAspect="1" noChangeArrowheads="1"/>
          </p:cNvPicPr>
          <p:nvPr/>
        </p:nvPicPr>
        <p:blipFill>
          <a:blip r:embed="rId2" cstate="print"/>
          <a:srcRect t="-2591"/>
          <a:stretch>
            <a:fillRect/>
          </a:stretch>
        </p:blipFill>
        <p:spPr bwMode="auto">
          <a:xfrm>
            <a:off x="214290" y="500034"/>
            <a:ext cx="6337300" cy="8643966"/>
          </a:xfrm>
          <a:prstGeom prst="rect">
            <a:avLst/>
          </a:prstGeom>
          <a:noFill/>
          <a:ln w="9525">
            <a:noFill/>
            <a:miter lim="800000"/>
            <a:headEnd/>
            <a:tailEnd/>
          </a:ln>
        </p:spPr>
      </p:pic>
      <p:sp>
        <p:nvSpPr>
          <p:cNvPr id="2"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r>
              <a:rPr lang="zh-CN" altLang="en-US" sz="1200">
                <a:solidFill>
                  <a:prstClr val="black">
                    <a:tint val="75000"/>
                  </a:prstClr>
                </a:solidFill>
                <a:latin typeface="Cambria"/>
                <a:ea typeface="华文楷体"/>
              </a:rPr>
              <a:t>北京金属学会主办</a:t>
            </a:r>
          </a:p>
        </p:txBody>
      </p:sp>
      <p:sp>
        <p:nvSpPr>
          <p:cNvPr id="11278" name="AutoShape 14"/>
          <p:cNvSpPr>
            <a:spLocks noChangeArrowheads="1"/>
          </p:cNvSpPr>
          <p:nvPr/>
        </p:nvSpPr>
        <p:spPr bwMode="auto">
          <a:xfrm>
            <a:off x="668640" y="745392"/>
            <a:ext cx="5238328" cy="743450"/>
          </a:xfrm>
          <a:prstGeom prst="roundRect">
            <a:avLst>
              <a:gd name="adj" fmla="val 16667"/>
            </a:avLst>
          </a:prstGeom>
          <a:gradFill rotWithShape="1">
            <a:gsLst>
              <a:gs pos="0">
                <a:srgbClr val="35A0B5">
                  <a:alpha val="59000"/>
                </a:srgbClr>
              </a:gs>
              <a:gs pos="100000">
                <a:srgbClr val="35A0B5">
                  <a:gamma/>
                  <a:shade val="71765"/>
                  <a:invGamma/>
                </a:srgbClr>
              </a:gs>
            </a:gsLst>
            <a:lin ang="5400000" scaled="1"/>
          </a:gradFill>
          <a:ln w="9525" algn="ctr">
            <a:solidFill>
              <a:schemeClr val="hlink"/>
            </a:solidFill>
            <a:round/>
            <a:headEnd/>
            <a:tailEnd/>
          </a:ln>
          <a:effectLst>
            <a:outerShdw dist="35921" dir="18900000" algn="ctr" rotWithShape="0">
              <a:schemeClr val="bg2">
                <a:alpha val="50000"/>
              </a:schemeClr>
            </a:outerShdw>
          </a:effectLst>
        </p:spPr>
        <p:txBody>
          <a:bodyPr wrap="none" anchor="ctr"/>
          <a:lstStyle/>
          <a:p>
            <a:pPr algn="ctr">
              <a:lnSpc>
                <a:spcPts val="2400"/>
              </a:lnSpc>
              <a:defRPr/>
            </a:pPr>
            <a:r>
              <a:rPr lang="zh-CN" altLang="en-US" sz="2000" b="1" dirty="0" smtClean="0">
                <a:solidFill>
                  <a:schemeClr val="bg1"/>
                </a:solidFill>
              </a:rPr>
              <a:t>第十</a:t>
            </a:r>
            <a:r>
              <a:rPr lang="zh-CN" altLang="en-US" sz="2000" b="1" dirty="0">
                <a:solidFill>
                  <a:schemeClr val="bg1"/>
                </a:solidFill>
              </a:rPr>
              <a:t>届冶金年会论文的评选活动圆满结束</a:t>
            </a:r>
            <a:endParaRPr lang="zh-CN" altLang="en-US" sz="2800" b="1" dirty="0">
              <a:solidFill>
                <a:schemeClr val="bg1"/>
              </a:solidFill>
              <a:ea typeface="宋体" pitchFamily="2" charset="-122"/>
            </a:endParaRPr>
          </a:p>
        </p:txBody>
      </p:sp>
      <p:sp>
        <p:nvSpPr>
          <p:cNvPr id="12" name="矩形 11"/>
          <p:cNvSpPr/>
          <p:nvPr/>
        </p:nvSpPr>
        <p:spPr>
          <a:xfrm>
            <a:off x="668640" y="1741294"/>
            <a:ext cx="5472608" cy="3416320"/>
          </a:xfrm>
          <a:prstGeom prst="rect">
            <a:avLst/>
          </a:prstGeom>
        </p:spPr>
        <p:txBody>
          <a:bodyPr wrap="square">
            <a:spAutoFit/>
          </a:bodyPr>
          <a:lstStyle/>
          <a:p>
            <a:pPr indent="441325">
              <a:lnSpc>
                <a:spcPct val="150000"/>
              </a:lnSpc>
            </a:pPr>
            <a:r>
              <a:rPr lang="en-US" altLang="zh-CN" dirty="0" smtClean="0"/>
              <a:t>2018</a:t>
            </a:r>
            <a:r>
              <a:rPr lang="zh-CN" altLang="en-US" dirty="0" smtClean="0"/>
              <a:t>年北京金属学会组织的第十届本届冶金年会论文评选工作已全部完成。本届评选</a:t>
            </a:r>
            <a:r>
              <a:rPr lang="zh-CN" altLang="en-US" dirty="0"/>
              <a:t>活动共</a:t>
            </a:r>
            <a:r>
              <a:rPr lang="en-US" altLang="zh-CN" dirty="0"/>
              <a:t>15</a:t>
            </a:r>
            <a:r>
              <a:rPr lang="zh-CN" altLang="en-US" dirty="0"/>
              <a:t>个单位参加，征集论文</a:t>
            </a:r>
            <a:r>
              <a:rPr lang="en-US" altLang="zh-CN" dirty="0"/>
              <a:t>296</a:t>
            </a:r>
            <a:r>
              <a:rPr lang="zh-CN" altLang="en-US" dirty="0"/>
              <a:t>篇，经过各专业分会专业评审组初评和学术委员会专家</a:t>
            </a:r>
            <a:r>
              <a:rPr lang="zh-CN" altLang="en-US" dirty="0" smtClean="0"/>
              <a:t>终评，</a:t>
            </a:r>
            <a:r>
              <a:rPr lang="zh-CN" altLang="en-US" dirty="0"/>
              <a:t>最终产生获奖论文</a:t>
            </a:r>
            <a:r>
              <a:rPr lang="en-US" altLang="zh-CN" dirty="0"/>
              <a:t>199</a:t>
            </a:r>
            <a:r>
              <a:rPr lang="zh-CN" altLang="en-US" dirty="0"/>
              <a:t>篇，其中：一等奖</a:t>
            </a:r>
            <a:r>
              <a:rPr lang="en-US" altLang="zh-CN" dirty="0"/>
              <a:t>15</a:t>
            </a:r>
            <a:r>
              <a:rPr lang="zh-CN" altLang="en-US" dirty="0"/>
              <a:t>篇、二等奖</a:t>
            </a:r>
            <a:r>
              <a:rPr lang="en-US" altLang="zh-CN" dirty="0"/>
              <a:t>41</a:t>
            </a:r>
            <a:r>
              <a:rPr lang="zh-CN" altLang="en-US" dirty="0"/>
              <a:t>篇、三等奖</a:t>
            </a:r>
            <a:r>
              <a:rPr lang="en-US" altLang="zh-CN" dirty="0"/>
              <a:t>56</a:t>
            </a:r>
            <a:r>
              <a:rPr lang="zh-CN" altLang="en-US" dirty="0"/>
              <a:t>篇、优秀奖</a:t>
            </a:r>
            <a:r>
              <a:rPr lang="en-US" altLang="zh-CN" dirty="0"/>
              <a:t>87</a:t>
            </a:r>
            <a:r>
              <a:rPr lang="zh-CN" altLang="en-US" dirty="0"/>
              <a:t>篇。首钢自动化信息技术有限公司、首钢技术研究院、首钢京唐公司、北京矿冶研究总院</a:t>
            </a:r>
            <a:r>
              <a:rPr lang="en-US" altLang="zh-CN" dirty="0"/>
              <a:t>4</a:t>
            </a:r>
            <a:r>
              <a:rPr lang="zh-CN" altLang="en-US" dirty="0"/>
              <a:t>家单位获得优秀组织奖。</a:t>
            </a:r>
            <a:endParaRPr lang="zh-CN" altLang="zh-CN" dirty="0" smtClean="0"/>
          </a:p>
        </p:txBody>
      </p:sp>
      <p:pic>
        <p:nvPicPr>
          <p:cNvPr id="4098" name="Picture 2" descr="https://timgsa.baidu.com/timg?image&amp;quality=80&amp;size=b9999_10000&amp;sec=1543822086574&amp;di=242af47f847e266f0a5bdf490acc8059&amp;imgtype=0&amp;src=http%3A%2F%2Fimgsrc.baidu.com%2Fimgad%2Fpic%2Fitem%2Ffc1f4134970a304eb67d8dc0dac8a786c9175ca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7667" y="5163435"/>
            <a:ext cx="2370137" cy="1580092"/>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img0.imgtn.bdimg.com/it/u=2407441955,2164044029&amp;fm=200&amp;gp=0.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33750" y="5157614"/>
            <a:ext cx="2381250" cy="158591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6" descr="http://img5.imgtn.bdimg.com/it/u=3168264312,1796925897&amp;fm=26&amp;gp=0.jpg"/>
          <p:cNvSpPr>
            <a:spLocks noChangeAspect="1" noChangeArrowheads="1"/>
          </p:cNvSpPr>
          <p:nvPr/>
        </p:nvSpPr>
        <p:spPr bwMode="auto">
          <a:xfrm>
            <a:off x="4445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8" descr="http://img3.imgtn.bdimg.com/it/u=3887444728,1657742223&amp;fm=26&amp;gp=0.jpg"/>
          <p:cNvSpPr>
            <a:spLocks noChangeAspect="1" noChangeArrowheads="1"/>
          </p:cNvSpPr>
          <p:nvPr/>
        </p:nvSpPr>
        <p:spPr bwMode="auto">
          <a:xfrm>
            <a:off x="19685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1" name="图片 1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17666" y="6789423"/>
            <a:ext cx="2370137" cy="1625951"/>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354288" y="6789423"/>
            <a:ext cx="2376264" cy="1625951"/>
          </a:xfrm>
          <a:prstGeom prst="rect">
            <a:avLst/>
          </a:prstGeom>
        </p:spPr>
      </p:pic>
    </p:spTree>
    <p:extLst>
      <p:ext uri="{BB962C8B-B14F-4D97-AF65-F5344CB8AC3E}">
        <p14:creationId xmlns:p14="http://schemas.microsoft.com/office/powerpoint/2010/main" xmlns="" val="3640884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E8533EB8-FD0F-4B51-B28E-9562D3027D60}"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5" name="页脚占位符 4"/>
          <p:cNvSpPr txBox="1">
            <a:spLocks noGrp="1"/>
          </p:cNvSpPr>
          <p:nvPr/>
        </p:nvSpPr>
        <p:spPr>
          <a:xfrm>
            <a:off x="1916113" y="8475663"/>
            <a:ext cx="2952750" cy="485775"/>
          </a:xfrm>
          <a:prstGeom prst="rect">
            <a:avLst/>
          </a:prstGeom>
          <a:noFill/>
        </p:spPr>
        <p:txBody>
          <a:bodyPr anchor="ctr"/>
          <a:lstStyle/>
          <a:p>
            <a:pPr algn="ctr" fontAlgn="auto">
              <a:spcBef>
                <a:spcPts val="0"/>
              </a:spcBef>
              <a:spcAft>
                <a:spcPts val="0"/>
              </a:spcAft>
              <a:defRPr/>
            </a:pPr>
            <a:endParaRPr lang="zh-CN" altLang="en-US" sz="1200" dirty="0">
              <a:latin typeface="+mn-ea"/>
              <a:ea typeface="+mn-ea"/>
            </a:endParaRPr>
          </a:p>
        </p:txBody>
      </p:sp>
      <p:sp>
        <p:nvSpPr>
          <p:cNvPr id="6" name="灯片编号占位符 5"/>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595FBB18-A57D-434E-B8A8-D3C0C6487DE1}" type="slidenum">
              <a:rPr lang="zh-CN" altLang="en-US" sz="1200">
                <a:solidFill>
                  <a:schemeClr val="tx1">
                    <a:tint val="75000"/>
                  </a:schemeClr>
                </a:solidFill>
                <a:latin typeface="+mn-lt"/>
                <a:ea typeface="+mn-ea"/>
              </a:rPr>
              <a:pPr algn="r" fontAlgn="auto">
                <a:spcBef>
                  <a:spcPts val="0"/>
                </a:spcBef>
                <a:spcAft>
                  <a:spcPts val="0"/>
                </a:spcAft>
                <a:defRPr/>
              </a:pPr>
              <a:t>7</a:t>
            </a:fld>
            <a:endParaRPr lang="zh-CN" altLang="en-US" sz="1200">
              <a:solidFill>
                <a:schemeClr val="tx1">
                  <a:tint val="75000"/>
                </a:schemeClr>
              </a:solidFill>
              <a:latin typeface="+mn-lt"/>
              <a:ea typeface="+mn-ea"/>
            </a:endParaRPr>
          </a:p>
        </p:txBody>
      </p:sp>
      <p:sp>
        <p:nvSpPr>
          <p:cNvPr id="10" name="矩形 9"/>
          <p:cNvSpPr/>
          <p:nvPr/>
        </p:nvSpPr>
        <p:spPr>
          <a:xfrm>
            <a:off x="0" y="0"/>
            <a:ext cx="6858000" cy="683568"/>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endParaRPr lang="en-US" altLang="zh-CN"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a:p>
            <a:pPr algn="ctr" fontAlgn="auto">
              <a:spcBef>
                <a:spcPts val="0"/>
              </a:spcBef>
              <a:spcAft>
                <a:spcPts val="0"/>
              </a:spcAft>
              <a:defRPr/>
            </a:pPr>
            <a:r>
              <a:rPr lang="zh-CN" altLang="en-US"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一、学  会  信  息</a:t>
            </a:r>
          </a:p>
          <a:p>
            <a:pPr algn="ctr" fontAlgn="auto">
              <a:spcBef>
                <a:spcPts val="0"/>
              </a:spcBef>
              <a:spcAft>
                <a:spcPts val="0"/>
              </a:spcAft>
              <a:defRPr/>
            </a:pPr>
            <a:endParaRPr lang="zh-CN" alt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pic>
        <p:nvPicPr>
          <p:cNvPr id="10246" name="Picture 26" descr="rectangle callout"/>
          <p:cNvPicPr>
            <a:picLocks noChangeAspect="1" noChangeArrowheads="1"/>
          </p:cNvPicPr>
          <p:nvPr/>
        </p:nvPicPr>
        <p:blipFill>
          <a:blip r:embed="rId2" cstate="print"/>
          <a:srcRect t="-2591"/>
          <a:stretch>
            <a:fillRect/>
          </a:stretch>
        </p:blipFill>
        <p:spPr bwMode="auto">
          <a:xfrm>
            <a:off x="285728" y="642910"/>
            <a:ext cx="6169319" cy="8786842"/>
          </a:xfrm>
          <a:prstGeom prst="rect">
            <a:avLst/>
          </a:prstGeom>
          <a:noFill/>
          <a:ln w="9525">
            <a:noFill/>
            <a:miter lim="800000"/>
            <a:headEnd/>
            <a:tailEnd/>
          </a:ln>
        </p:spPr>
      </p:pic>
      <p:sp>
        <p:nvSpPr>
          <p:cNvPr id="2"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10248" name="Text Box 8"/>
          <p:cNvSpPr txBox="1">
            <a:spLocks noChangeArrowheads="1"/>
          </p:cNvSpPr>
          <p:nvPr/>
        </p:nvSpPr>
        <p:spPr bwMode="auto">
          <a:xfrm>
            <a:off x="674534" y="1763688"/>
            <a:ext cx="5357850" cy="4708981"/>
          </a:xfrm>
          <a:prstGeom prst="rect">
            <a:avLst/>
          </a:prstGeom>
          <a:noFill/>
          <a:ln w="9525">
            <a:noFill/>
            <a:miter lim="800000"/>
            <a:headEnd/>
            <a:tailEnd/>
          </a:ln>
        </p:spPr>
        <p:txBody>
          <a:bodyPr wrap="square">
            <a:spAutoFit/>
          </a:bodyPr>
          <a:lstStyle/>
          <a:p>
            <a:pPr indent="361950">
              <a:lnSpc>
                <a:spcPct val="150000"/>
              </a:lnSpc>
            </a:pPr>
            <a:r>
              <a:rPr lang="en-US" altLang="zh-CN" dirty="0"/>
              <a:t>2018</a:t>
            </a:r>
            <a:r>
              <a:rPr lang="zh-CN" altLang="en-US" dirty="0"/>
              <a:t>年</a:t>
            </a:r>
            <a:r>
              <a:rPr lang="en-US" altLang="zh-CN" dirty="0"/>
              <a:t>10</a:t>
            </a:r>
            <a:r>
              <a:rPr lang="zh-CN" altLang="en-US" dirty="0"/>
              <a:t>月</a:t>
            </a:r>
            <a:r>
              <a:rPr lang="en-US" altLang="zh-CN" dirty="0"/>
              <a:t>26</a:t>
            </a:r>
            <a:r>
              <a:rPr lang="zh-CN" altLang="en-US" dirty="0"/>
              <a:t>日，北京市经信委组织对北京金属学会完成的</a:t>
            </a:r>
            <a:r>
              <a:rPr lang="en-US" altLang="zh-CN" dirty="0"/>
              <a:t>《</a:t>
            </a:r>
            <a:r>
              <a:rPr lang="zh-CN" altLang="en-US" dirty="0"/>
              <a:t>北京市冶金企业存量调查及产业结构优化研究</a:t>
            </a:r>
            <a:r>
              <a:rPr lang="en-US" altLang="zh-CN" dirty="0"/>
              <a:t>》</a:t>
            </a:r>
            <a:r>
              <a:rPr lang="zh-CN" altLang="en-US" dirty="0"/>
              <a:t>项目进行验收。北京金属学会常务副秘书长邱冬英对项目完成情况进行详细的汇报，专家们对我学会完成的研究报告给予了充分肯定，认为课题报告在分析产业发展和结构调整的基础上，提出了北京市冶金产业结构优化方案，该报告内容丰富、数据翔实、逻辑严密。课题研究成果对于有序疏解北京非首都功能，加快构建首都高精尖经济结构，推进北京冶金产业转型升级具有重要意义和指导作用。</a:t>
            </a:r>
            <a:r>
              <a:rPr lang="en-US" altLang="zh-CN" sz="2000" dirty="0" smtClean="0"/>
              <a:t> </a:t>
            </a:r>
            <a:endParaRPr lang="zh-CN" altLang="zh-CN" sz="2000" dirty="0"/>
          </a:p>
        </p:txBody>
      </p:sp>
      <p:sp>
        <p:nvSpPr>
          <p:cNvPr id="11278" name="AutoShape 14"/>
          <p:cNvSpPr>
            <a:spLocks noChangeArrowheads="1"/>
          </p:cNvSpPr>
          <p:nvPr/>
        </p:nvSpPr>
        <p:spPr bwMode="auto">
          <a:xfrm>
            <a:off x="642918" y="857224"/>
            <a:ext cx="5500726" cy="714380"/>
          </a:xfrm>
          <a:prstGeom prst="roundRect">
            <a:avLst>
              <a:gd name="adj" fmla="val 16667"/>
            </a:avLst>
          </a:prstGeom>
          <a:gradFill rotWithShape="1">
            <a:gsLst>
              <a:gs pos="0">
                <a:srgbClr val="35A0B5">
                  <a:alpha val="59000"/>
                </a:srgbClr>
              </a:gs>
              <a:gs pos="100000">
                <a:srgbClr val="35A0B5">
                  <a:gamma/>
                  <a:shade val="71765"/>
                  <a:invGamma/>
                </a:srgbClr>
              </a:gs>
            </a:gsLst>
            <a:lin ang="5400000" scaled="1"/>
          </a:gradFill>
          <a:ln w="9525" algn="ctr">
            <a:solidFill>
              <a:schemeClr val="hlink"/>
            </a:solidFill>
            <a:round/>
            <a:headEnd/>
            <a:tailEnd/>
          </a:ln>
          <a:effectLst>
            <a:outerShdw dist="35921" dir="18900000" algn="ctr" rotWithShape="0">
              <a:schemeClr val="bg2">
                <a:alpha val="50000"/>
              </a:schemeClr>
            </a:outerShdw>
          </a:effectLst>
        </p:spPr>
        <p:txBody>
          <a:bodyPr wrap="none" anchor="ctr"/>
          <a:lstStyle/>
          <a:p>
            <a:pPr algn="ctr">
              <a:lnSpc>
                <a:spcPts val="2400"/>
              </a:lnSpc>
              <a:defRPr/>
            </a:pPr>
            <a:r>
              <a:rPr lang="en-US" altLang="zh-CN" b="1" dirty="0">
                <a:solidFill>
                  <a:schemeClr val="bg1"/>
                </a:solidFill>
              </a:rPr>
              <a:t>《</a:t>
            </a:r>
            <a:r>
              <a:rPr lang="zh-CN" altLang="en-US" b="1" dirty="0">
                <a:solidFill>
                  <a:schemeClr val="bg1"/>
                </a:solidFill>
              </a:rPr>
              <a:t>北京市冶金企业存量调查及产业结构优化</a:t>
            </a:r>
            <a:r>
              <a:rPr lang="en-US" altLang="zh-CN" b="1" dirty="0" smtClean="0">
                <a:solidFill>
                  <a:schemeClr val="bg1"/>
                </a:solidFill>
              </a:rPr>
              <a:t>》</a:t>
            </a:r>
          </a:p>
          <a:p>
            <a:pPr algn="ctr">
              <a:lnSpc>
                <a:spcPts val="2400"/>
              </a:lnSpc>
              <a:defRPr/>
            </a:pPr>
            <a:r>
              <a:rPr lang="zh-CN" altLang="en-US" b="1" dirty="0" smtClean="0">
                <a:solidFill>
                  <a:schemeClr val="bg1"/>
                </a:solidFill>
              </a:rPr>
              <a:t>项目</a:t>
            </a:r>
            <a:r>
              <a:rPr lang="zh-CN" altLang="en-US" b="1" dirty="0">
                <a:solidFill>
                  <a:schemeClr val="bg1"/>
                </a:solidFill>
              </a:rPr>
              <a:t>通过经信委验收</a:t>
            </a:r>
            <a:endParaRPr lang="zh-CN" altLang="en-US" sz="2000" b="1" dirty="0">
              <a:solidFill>
                <a:schemeClr val="bg1"/>
              </a:solidFill>
              <a:ea typeface="宋体" pitchFamily="2" charset="-122"/>
            </a:endParaRPr>
          </a:p>
        </p:txBody>
      </p:sp>
      <p:pic>
        <p:nvPicPr>
          <p:cNvPr id="13" name="图片 12"/>
          <p:cNvPicPr/>
          <p:nvPr/>
        </p:nvPicPr>
        <p:blipFill>
          <a:blip r:embed="rId3" cstate="print">
            <a:extLst>
              <a:ext uri="{28A0092B-C50C-407E-A947-70E740481C1C}">
                <a14:useLocalDpi xmlns:a14="http://schemas.microsoft.com/office/drawing/2010/main" xmlns="" val="0"/>
              </a:ext>
            </a:extLst>
          </a:blip>
          <a:stretch>
            <a:fillRect/>
          </a:stretch>
        </p:blipFill>
        <p:spPr>
          <a:xfrm>
            <a:off x="3429000" y="6605102"/>
            <a:ext cx="2425700" cy="1882140"/>
          </a:xfrm>
          <a:prstGeom prst="rect">
            <a:avLst/>
          </a:prstGeom>
        </p:spPr>
      </p:pic>
      <p:sp>
        <p:nvSpPr>
          <p:cNvPr id="3" name="AutoShape 2" descr="data:image/jpeg;base64,/9j/4AAQSkZJRgABAQAAAQABAAD/2wBDAAgGBgcGBQgHBwcJCQgKDBQNDAsLDBkSEw8UHRofHh0aHBwgJC4nICIsIxwcKDcpLDAxNDQ0Hyc5PTgyPC4zNDL/2wBDAQkJCQwLDBgNDRgyIRwhMjIyMjIyMjIyMjIyMjIyMjIyMjIyMjIyMjIyMjIyMjIyMjIyMjIyMjIyMjIyMjIyMjL/wAARCAEsAm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uiiigAooooAKKKgkvbSFyktzCjDqrOAaAJ6K5ZvHFovhqfW/s0phhufsxUMMk7wmc+nOa6FL+zkYLHdQsx6KsgJoAsUVi614nsdFsftbn7QiyKsiwupZATgtjOSB7U3V/FemaVYx3Hmi5eZ1jihhYF3LH3PHrzQBuUVWXULN0LC6hwF3N+8HA9+ayovF2lS63NpouoP3cSyCXzl2tkkbRz14oA3qKwNS8Y6Lpc8cE1w8srlwFtommIKkBgdoOCMiksvG/h68tpJ/7Rjto45fJY3Y8j58A4AfHY0AdBRWZZeItF1K4FvY6tY3MxBIjhnVmI+gNLoWrx67pMeoRRvEkjyKFc5PyOUP/oNAGlRWV4g1yHQNMN08TTyswjgt4z880hPCikutftbWxv5vlkubCISXFsr/ADISMgE0Aa1Fc+fGWjxmxie43Xd5s2W0IMrru9QvQD1NdBQAUUUUAFFYmseLNK0O+is7xrgzyoZFSG3eQ7Qevyg1SX4gaE08ETG9iM0qxIZLKRQWY4AyRQB1FFFcvJ44tVvLq2g0fW7s2szQSSW1kZE3r1AINAHUUVyNz8QLWzt3uLnQfEEMMYy8kmnlVUe5Jrc1XXdN0S0jutRuPIhlYKjFGbJxnHAPYUAaVFcsfiP4TAJOrKAOpMEn/wATQPiP4TYZGrqQe4hk/wDiaAOporntY8YadpfhY67G32iBsLAgyhlYnAXkZHr06A1CnxA8OPaGX+0oDKsRkaJSTyBkgHHPpQB09FcjpfxG8P31hBNdXsNpcSDJtyxYp6AnA5xiusVw6B1IKkZBHpQA6iuZh8daTceITpUfmbd5iW8IAheUDlFbua6UkAZJwKAForE1fxRYaRDDM7efFJKsTtC6t5ef4iM5x9KTV/Fem6VHbHzBcy3MyxRQwupYk9TycAAckmgDcoqt/aFkUZ/tcG1Blj5gwo9+ay7XxZpd1rN1pq3MIMCxsJPNXbJuzwvPUYoA3aK57UPGuiadcx273Ek8roXAtoWmGAdpztBxyMUJ4y0ufw9e6za+dNbWjFZFMZRtwIBGGx60AdDRTElR4kfO0OoYAmsG/wDFtvYahe2zWdxMLOOOWVoAGwrk846nGOcUAdDRVb+0bMIjNcxpvUModgpIPTg1lal4rstN1PTrV9ssV65j8+OQMI2xxuA5wfWgDeoqqNSsScC8gz/10FVtX1lNIbTg0Rk+23iWikNjaWVju+ny0AadFZWv62mhael20LTB50h2q2MbjjP4U6z120vNRu9PKyw3dsNzRTLtLJ/fX1X3oA06K5w+PfCwl8s6zb784xz1zj0pb3xro+neIX0i8uY4GSEStLI4VQSeF+uOaAOiorPs9d0rULKa8tNQt5baEkSyrINqYGeT2qnd+LtDtrOaZNUspmjQsIo7lNzY7DJoA3KK5/TfGugajp0F4NTtYPNXcYp5lR09QRmtddQs5LB76O5iktUUuZY2DLgDJ5FAFmisvQ9aTW9DttTWB4FuFLrE5G7GTg/jwR9aTRNfttbt5nRJIJYJWhlhmADIw/n2oA1aKyte1630GyjnlQytLKkUcSEbmLHAqTVdZttI0a61OY7o7ePeyqRknsv1J4oA0aKq2V8l5ZwTkCJ5kV/KZgWXI6H3qjJ4t8ORSNHJrumo6kqytdICCO3WgDYorIl8RWa3mkw27Lcx6m7pFNC4ZBtUtnI69K1xQAUVgJ4ssmvtSRx5dhp+1Jb5mAjMhONg9xkVNceJLO11qTT7lkhjS2Fwbh5Aq4zjHNAGzRWbo2vWGvQzT6c8kkMUnl+Y0bKrnA5Ukcj3FaVABRRRQAUUUUAFFFFABRRRQAUUUUAFFFFABRRRQAVxniE+G11iT+0fDl1e3RVS08dmZAwxx81dnXP38/ixL6VdPsdJe0BHltNO6uRjuAMUAecHyD8Hr/ZCywf2mCIimCF88cYrrtG/4RaXVoFs/C91bXGfkmksSiqcdz2rlpDOfhNqBdUFx/avKg/Lu88d/TNd/a3HjBrqMXVho625YCRo7iQsB7AjrQBy+qWOlReJrrS7XQNCAhhjlMl5IYyxfPA9elZ2neHIbJZxLZeF7lpZWkBkuvuA9FHsKv62qt8Q9S3DRf8Aj0g/5CoJH8X3cd/Wl8uP08Df98NQBoeF7WzvNH1C8sfD+lx30NxLZlY2zFIFIB+Yjoa5C9E0vii9tbLTvD0NzJbLGzbk8u1IJ+bkY3n2rr/AtjFqPhfWbOVkSKTU7lSbJ2RMZH3COQvp7VyOipbQaLcRf8UuNksyj7crGfAYgZP8qANyyhvNJ1rSEhsoDNFp100KwTeZ5zfKdxbuSa3fCNlpt14PBeOK6nZ5JLozRgsJz94EHoR0+grmtHvpNP8A+EQuo7O4vHXSZv3NuAXblegJ5rT0weJop9Y1Gw8PhF1S5BS3u5xEYQEwZGAB5Jxx7UAL4O0C01HwLYSLI9lOrOTcWwVZCNx4LY6VkeHNDuP+Fbf2qms6lDKqTyLHHLhARI+DjHfr+NP8nxD4V0aLRW1a0nu7lHgttPtocnLnl2c8gLk10msRWWgfDW60sXUW63sTDgMNzPjB49SaAOe1a3ublvDFyLvUZdRlsyY1t9h5wCzfN0OD1qqNKuZtYvo5ZtQtr+XTpDKb50Kyx9FBK9MHvWhrmmvdz+ELOOzgvH+yOfKuJDGp+RepAJFZklgbDVNXi+w2dqW0aQ7LS4aYH5hySQMUAXrW31C28NLpmjeFptOu51jR9QEibRyNzbgckYB/OvUQMAAknHc15ZNaCLwpb6vrusvqawRxGDTLaUQREkgKDjLMRmvU1zsBIwccjNAGb/xOP+EjPFv/AGN9n9/M83P8sVp1l/2tIfEZ0n7Bc7Ps/nfa9v7rOcbfrWp05oA4zUpJIviZayRRGWRdLlKpnG47ulZviHX7fxB4c0m4iBimTWbaOeBvvROG5BrR0iZdb+I+palbkPZWFqtksg5DyltzYPt0qHx7Y2NhZWd5HBFC82sWr3EoGN2G6k+1AHbyzRwRmSaRI0XqzsAB+NePm0nbWdamQsY5tQlkRo9YECspPB2g/rXby6/Z6t4jvNFmWyudJhshPPI/zAEnoe2OM1y2jS+FrrVNRGo6RYWlrcHdpfnWaIkkYBBYNjkkjOD26UAY2uaddzaLdRoJmYpgBtd80Hn+6TzXs1ncwXFsrW80UqqACY2DAHHTivIvC+jTXWjCWHTvCMsXmyBXv1bzcbj1wMV2o8P3lx4fhsNMutN0lpZCb9tMj4Yf7B7EjHJoAwviL4qe40+90zTA0lpbbTqdxEcbULBfLU+pzz7ZrrrDXdGstQHh1M2UtsojhilXYsigD7h/irn/ABvotjoPwp1Sz0+ERxqIixzlnPmplmPc11mt+H9N8QWZttQgDj+Bxw6H1U9QaAOd8bvbaQ48Q38wn+zx+VYWLDCmduNx9ePyGawZToP2KDTdQ1GdAl1593bCB3BbqYw2M7Q1O8d+EorDwjJe3GoXl9LZpBDb/aX3BCZlDMPcg4+ldlqWmXi+IrDVLSeNbdVaK8imbCFOzD/azQByll4r8PQ+Or1ozItrNaRnJjYq0gbH3MccY5qx4li8Za88ltZ2qW2khwpCTBZbhCPX+EVfsvJl+K+oGPy3QaTF93BGfMNVfHQsJPEvh6DVLgw6fJ53mnz2iBwvGWBHegCKbTdUm0FdGPhC1SzjHyBbsAof7wOM7vernheLxhZyQ6frMMFzpzqwMrSZliUA4Vv72emap/2V8Ov+glH/AODWX/4urPw8+yrdeIYrCczWUd7tgJlMgC7R0JJzQBlXtjpS+Ib7TbXQNARLUId93KYy24Z4FUdL8OQ2FqYZrLwvduZGcySXWDycgD2HSrmoqjeOta3DQT8sX/IVUk/d/hxUnlx+ngb/AL4agDR8N2tpeeG5r/TvD2lpdvK8DxA/unVWxySORxmuNmWa68Sapa2FjoEEskcavIroEtiuchSR94+3Suz8E6bBqvgWayuGKwyXcwb7LIyKRv6KRzt/pXD6QYF8DqCfC+/yZP8Aj4VvtPVuvbd6UAdJapfaTrm20sIPtUOgSfZ4beTeHPmnB3dyTyai1DT1f4UebpmrSLEkRa7URgmaYsN+/PIIb+VS6fqEumazo91HYXV8w0BAYbZQzkGTqASM0W/h/wATatp+rwxW9tpdjq1yZGjuwTLEvHIVTjJIzzQBBqNrFb+JdPtdck1DVYV0lpP3ClWDeaMEhSOAMjP0qpZ2XhaTU7/U/JuRpf8AZqXUQeZ1c4Ygjr3wBV+yu9Qtde1O72Xeu/Y7QaYLi3hRAXJLtxkABflBP0rBs0tbq/8ADcV35iaZZxi1u7gH9zJKDvCE9wD1PTNAHX6taaLaafopTwwt9PegRwxTt+8QEF8MW+prmdc01Y9b0FP+EKhtt9w4MIlUif5fun6da6p9VbxA3g/VBamBZbyQ7M7toAcA5x3AB/Grvi3/AJGnwj/1+S/+izQBj2tnpketWFlf+CbeyN05Ecu9WwQM9vpUvxA1TRLk6Npk2oRJ5OqxfaESTa0aBHBOR06irU2qDxD4u0YWVpeeXZyyPNLLAyIo2kdT15qhpus+H9O1vxLFqzQidtRdl3xFjt2L3we+aAM/xJplxb+F7u70PU4JdGMsUm6R3lcsrAZDE4ABro7RtQg1yC01DXluLh7R5hbxWoAKYxlm6jnp64rmbPVIL7wLc6BYWc99eX0k/lRRLtVFLnDMx4Aq74X1O3stNtLmRmv9c1a4NteNIwV7farZXbjhVx075zQByratY/2XNbeXL5xsEiB8k43icknOOmO9bmoS/wDCM6xczWEkeu6heCR72Ly9/lHJKPxnAAIGPSslr1zoUyjTb0xtYrbCb7OTGWE5JOfTB610djo9gnijxDaR65eaNBBLCI4bSdIg26IMxO5STyf1oA0bCwsJ/h5fWOlSx6jcXiE3AhdVZncgMcHpgHofSq1vm2tPJ/4QWwlNpGFlbMLMML1bjqRzVjwa2naRpmt6rc3AfybmSN7yUgvIinjJGMmqHhzXUsoNXfWoXsJdXL3dtJNwsiEEKuezAY496AJrC6XV9OjvLTwBZNBMp2NiEZ7Z6Vk+ILm+0D4dnQoLGW3ubgykqSDshByxyOB1xVvwjpdpceF7KV/GGq2bMpJghvI0ROTwAVJH510niZbb/hXeprFeG9MNqyfaJHDufXJAHNAGZf6Ro66xoNtd2LeTfQCITLcOu10QbV2g45H8qZ4j8M6Ho66fFZ2Ekt1fXkduqNdSAYP3m4PYCrviV7O+0Cyt4dRs4dRs3hnjWWULtIwSD6cZqB9c0zU/iDbSy6harbaXaFlYyja00nBwe+FB/OgChrVn4cj+IMdtrotxZQ6WixC4Y4BDYHPrisO2sdNmuNba2EbeF7W+Se5htwWMihPlA/2c8n6V0eq6xo1p8RxdagyS2sumr5bCMygnefQGrHgi70+81LxVcQbBYPcJ95dg27Ocg4xQBT13w74ds28PXujWVvE09/EUmiJO5evrWl4i02w/4Trwwv2K22ytcGQeUuH+UHnjmqerWWmabeeF9H0ybzEOotME83eUGCePRal1aw8V6xrdrqZj07R4dNaXypZpfOLBhjcQAAOB0NAFTxD4ZWLxj4dtrfUr2KO4mnbZG4UQARn7gxx1xV6HT7ux8YSaWNYv5reXTXkJmk3FWzgEe9R+Gnn1nxD/AG1e3q3Fnp0JtLe7ZBEtxIxy7gZwBxgYq7HLDd/Ey9eCZZBDpIDFDkAlzxn1xQBxlnp1xJ4blRF12fSCr79rQqrqCdxPfrz61cttKxdaNez6bJ4ghGnjy4iyeZGM5UspPPHGaoWOhPJ4QlvDoulujJMwnlvXSQ4J527cZHpmtHT4b641TR4bLVotM36LEJJ2QMxX0TPAPvQB2Phg6pcanqt7e2kthaOIY7WzdwdgUHc2BwMkj8q6euR8IxWNlrOtadZNcXLw+S9xfT3HmtO7AnHoMD09a66gAooooAKKKKACiiigAooooAKKKKACiiigAooooAKKKKAMpvDmlNpsmnm0Q2skvnNHk4L7t2fz5rVoooAzpNB0ufUZb+eyhmuJUVGaVA/C5xjPTqad/Yekf9Aux/8AAdP8Kv0UAU9O0qz0mGWGxhWGOWZpmVem5uuB2qGDw/pFvA8Men2+xyzHMYJyTk8n61pUUAZ9roenWb2jwWyo1pEYYMH7iHqK0KKKAKUekWEWpy6kltGLyVQrTYy2B29qzp/Bfhu51B7+bSLaS6eTzGlYHLNnOTzW9RQBVk0+1lvLe7eFTPbhlib+6DwRVWw8N6NpbzvZafDE067ZSBncPQ57VqUUAYcPg3w5b3KXEWjWiyo25WCdDW5zRRQAcelIyh0ZW5DDBHrS0UAVNN0yz0exjsrCBYYE6Ko7nqT6mn31ja6laPa3kCTwP95HGQasUUAYq+E9CjsJrKLTYYreYhpEjGN2Omfar9zpdheWi2tzZwSwKMLG6AgfT0q3RQBz/wDwg3hf/oCWn/fFaemaPp2jwvFp1nFbI7bmWMYBNXaKAKeqaZaazps1hfR+ZbTY3pnGcEEfqBVyiigCrqOnWmrWL2V7CJbdypZD0JBDD9QKku7S3vrWS1uollgkGGRuhFTUUAZuleH9J0QynTbGK3MuN5XOWx7mn32i6fqd3bXN7bJPJbbvL8wbgMjB4PBq/RQBQ/sPSf8AoFWP/gOn+FLp2jWGkyXL2NukH2mTzJAgwC2McDtV6igDNbw/pUl9Pey2MEs8+N7SoH6dMZ6U/wDsPSP+gXY/+A6f4VfooAqabplppNr9msohFDvZ9o6Ak5NVYfDejW+n/YY9OthAFK4MYJwc556961aKAKNto9haXMNxDbhJYYPs6MD0jznH51eoooAr29ja2sDwwW8UcTszMirgMTySaifSdPk07+z3s4TZkY8nYNv5VdooAigtoLWCKCCJI4olCxoowFA9Kr3ulWl/d2V1OhMtk5khIOMMRg1dooAKqwabZW0lxJFbRq9xIZZWxks+AMn8BVqigCC0sraxi8q1gSKPJbaowMk5P61TTw9pEestq62EK37KVMwXk54P44rTooAjWCJYRCsSCL+4FGPyrIm8JaHdajdX9zp0M9xcspkaUbuihRj04ArbooAxofCujQ6ZLpy2SGzlm85oW5XcCCPwyK0rmytbyDyLm3imi/uSICPyqeigDE/4Q/w6f+YNZ/8AfsVa/sHTBpU2mR2cUdnMCHijG0HPWtGigDMk8PaPM++XTbWR8AF3iBJwMdab/wAIzoX/AECLL/vyv+FatFAFSDS7G2uVuILWKOVY/KVlGMJnO36Up02yZbpTbREXXE42/wCs4xz68VaooAytP8NaLpVz9osdMt4JsY3onNXL+wttTs5LO8iEtvIMOh7irNFAGdeaDpV/piabc2MMlkhBWErhQR06Uml+HtJ0SOWPTLCG2WX74jH3vxrSooAx5/Cuh3VlBZXGnxS28BYxI2cKT171JfeHNG1KOFLzTbeZYF2RBl+4PQe1alFAFLTdJ0/R4Gh06zito2bcyxrjJ96u0UUAFFFFABRRRQAUUUUAFFFFABRRRQAUUUUAFFFFABRRRQAUUUUAFFFFABRRRQAUUUUAFFFFABRRRQAUUUUAFFFFABRRRQAUUUUAFFFFABRRRQAUUUUAFFFFABRRRQAUUhZQQCwBPTJpaACimNLGjqruqs/CgnBb6UvmR7tu9d3pnmgB1FQTXtpbuUmuYo2ABKs4BwTgfrxUskiRIXkdURRksxwBQA6imGaINGpkQNJ9wbhluM8etOYhVLMQABkk9qAFopkUsc8SywuskbDKspyCPan0AFFFN8xPM8veu/GdueceuKAHUUUUAFFFFABRRRQAUUUUAFFFFABRRRQAUUUUAFFFFABRRRQAUUUUAFFFFABRRRQAUUUUAFFFFABRRRQAUUUUAFFFFABRRRQAUUUUAFFFFABRRRQAUUUUAFFFFABRRRQAUUUUAFFFFABRRRQAUUUUAFFFFABRR3ooAKKKKACiiigAooooA43x7aFtNluotKNxIsXN0JQDbAH7wXOSR14rqrBxJp1u6yeYrRKQ5/i461R1Pw9aatMXuZroIyhXijmKo4HYirVvpsFreSXMTSgvGkfllzsUL0wvagDzfxmJD4iuf9IjhZFVoi+ouhiY9XVRwMrkYqLR4pF1iK9NshI1GWKJmnLlpTEnlqz4yV5Jz6mu11TwrLqN7qNxHqc1ut7biFo41GMBSOfzqPS/BVnp08l08jTXXm+ZEzE7I22KoO3OM8dfegDAtHE82qafrGi6je6rdxBroxiIKkeTtCEycAYyO+eaoavq2qXHgeBJpmkt7rKW0y7hNKoB4kVTjPHJyQa7GDw1e24nuItWYahdH/SLhog25cYCqOwFJeeD4JfDFrosMoVbddqSSAk8jBOAR60AeW2F7qfn293Ld3omkiZdPmDH5piUUoN2eAp9q6bx3ZfZdUsEN7OXeLdICqnzdvHzMZE/IV0S+ArcxRxvdsgtlH2PyFCeS/GZD/eY4HXtWnc+GY9Qu7K5v7mWWS3gMRKEx7yT1+U0AcD4USObxbaQwKgi2FvJOAiBe67JG+bJ6HivWycDJ4965FdBsfD+pyazd6lL5CxvHFFIxJUNjIBJJPTtXFXniS+a2ksLa7nNkHOxpD+8KnopaujD4adZ6bdzkxWNp4Ze9v2Oz8ReOLew322nbZ7kcF85RP8AE154+rX73/21rqX7TnPmbua1bXT4ND8RW0erlHiEYlcAZAznA96xLmRJL2WRBiNpCyjGOM17WGo04K0FfTfufOYzEVqr5qjs09ux3ug/EBZNtvq6hW6C4UcH/eH9a7mKaKeJZYnV42GQynINeSa2um6hqGnLpexTMqpLgYw5IHIpIdR1bwhqktp5oPlkb4s5QggHj0rkq4KFRXp6Psd9DMalFuNb3or7SPX6KwNC8WWGtBY9wguj/wAsnPX6HvW/Xlzpyg+WSsz26VWFWPNB3QUUUVBoFFFFABRRRQAUUUUAFFFFABRRRQAUUUUAFFFFABRRRQAUUUUAFFFFABRRRQAUUUUAFFFFABRRRQAUUUUAFFFFABRRRQAUUUUAFFFFABRRRQAUUUUAFFFFABRRRQBkeJP7QXRZ5dOvRaSxIXLmISEgA8AHgVNoNxLd6DY3E775ZIVZ2wBkke1LrNldahp0lra3CQGUFXZ03/KRg9xVTTNL1TT7OwtTqMLxW7YkxBjzI8YC5zwc85oAs6nrthpDxpeSOhkBK7Y2bp9BVH/hNNE/5+Jf+/D/AOFdBRQB5Tr3jm+sPFMs0N3I1jGUjWFEyCrLuOR/e6c1oab4lv7ESSS3sur7tOWdkRkPlzZO4DaAccrjrRq/hPVZ/EE2pw2Uc5e7WTYZwqGNRjBBHU5q94X8M6roN+z3EVrcRyw+UsiSEG2TJYIAR8wyRzx0oA5X/hJfFFxoDEv5EcMW9pGuMPJvkG3BwTkYIPTrXqumXN1dWxku47dH3YAgm80Y+uBzXF3PhbVrrw7/AGadM01pQMLcS3BDL8+7oFP8+9dfotvPbWzxTWFrZjdlUtpC4PqTlRQBpUUUUAFFFFABRRRQBwfirxLqmna7NZWNyiMLeNoIfJDmWRmIxk9Bjmn6Jruq6hOkjXVw8COyyKbSJQSucrkPnqMZqv4s0fWbjxLLc2OjLewzWqRCVmT90wJJIUsMnBqponh2/wBI1G3SPQ7qSyY5ke4aLzImx95Cr+vbBoAsTeMtU1aO6/s5ksY45QEke3d3AGCdwAI9QalufGOoP4Y1HUbd7WRYR5Yki3IUc9/nGD9BSWmm3+m+DNStIdNvpLnUHm8tAwLRg8KXLMP0zWx4i8OR33g8WMcDboIw8cMXAZwOnvzQBjN4o1t4Lm6intY4bUWgaIx+YZPNKAneGAH3vSr/AIk8V3mieJLO1S2aSB4pG8tXTMxGMYzyCD271nW+g6hJ4Y1SSLTWguLia3MNoSEbZE6HucAnax60r+Gb/VdYsb7VEkF3PBMsjYDLbcnywMcZwR+NAFvSvFOri0tGu4bS5SW+W0kmjnIZWZsfdCY4z6129ea23hm8stesLe2W+lghuo3naWFEhIjyQ4IPJ5x0ya9KoA8gmN9r+q20uqXDJb3EjLG/8KheuB261TlvreLRZtMjjJkN15nm8fdAIA/WpoLS81GTTrSdzFaPJIsD498v+uKilksYdEmtQu69F1kPj/lmAR1+tfSpLRfgvVnxsm3eXe+r3ei0/wAi3Bp11qfiO3t9allR5lDMzEAhe3sKxbiNIr2SKM5jVyoOe2a1ZHv/ABPrkQAWKeVAq9VAUVkTQmG5eAkblYqSKqne+r6bEVbWvFaXer6m3rejJpV/YJp8zyNcKrpyMq2exHvTrfVJrLxDPNrsDyyvEYpVZRn7oAJH0xVTUNPv9DvbMzOrt8ssO0lh1BHFXLfWLPUfEU97rUKhJotjKFJAYKAD+lZ2bhr7ys9eptdRqae67rR7bdf66me1jENFGoxzkSify/LHYdQa73wbqWqyXV1pmqEs9sgI3j5x7E9+K4J9NA0M6ksvy+eYvLx7cHNdp4OkvpPEuptqKlbvykEgIx0wB+mKxxlpUpX1t962OjL24142ur29HozuaKKK8I+nCiiigAooooAKKKKACiiigAooooAKKKKACiiigAooooAKKKKACiiigAooooAKKKKACiiigAooooAKKKKACiiigAooooAKKKKACiiigAooooAKKKKACiiigAooooAxvEfiBPD9rDJ5D3Esz7UjTqcDJP4CsdfH0LaQl19hmW4e2lmVHG1CY4y+N3ccYzUvjmyN5a2Spbxu5lZDI8Ik8tSpJIz06DmvPLWz8vSZLmRoIYIbGaONpYTC87vCy7E4+fBI596APR9S8WS6ZE8stgXja3jkhZGzudsDYfQ80mh+MV1OWdLiyltxHNIm842gL689a5DWprOK9uY440SVrGGNjKgCGYFSRlhtDbfWpfD8unW2vo88tt9kEEjMXmt3bzOMbRGM9N1AHT6p40WzFzJawR3MMVpHcxybyN+5wuOnvXR2t9b3jTJBKrvA2yUD+FsA4/UV4/fC3s4tWtba8a6hktlW2IhYY/fBtn4DNej+Dls4tKkgt7z7XceYZrmbyym53JOcH8vwoA35ZooE3TSpGucZdsCoP7Rsf+f23/7+r/jXH/EtiLbTlB4Lvn8hXE6PpFxrV8LW1aJZCpbMhIGB9M16FHBRnS9rKVjycTmU6Vf2MIXZ7N/aNj/z+W//AH9X/Gj+0bH/AJ/Lf/v6v+NeeD4b6mR/x92mfq3+FY2r+F9U0VPMuYlaHOPMjO5f8R+VVDCUJu0ampNTH4qnHmlS09T11dQs3YKt3AxPAAkGT+tWa8EtiRdQkHkOP517zGSY1z6CscXhVQtZ3udGAxrxXNdWsOooorjPQCiiigAooooAKKKKACiiigDxmG1v9RfT7N28u3eSRYGI4zn5v6VHLBYwaHNlwb9brYoz/wAswDnj64qSK31K/bT7UN5ULSSLbOeBnPzcjnrUcmnQR6HNdPPm6W68kJngrg5OOvWvpb62v16er/pnxrV02lfTd+i/peRavNcub/xDHe6bE8cyxrHGoG48D0rElMpncy580tls9c10M+s6fp/iaC+0yBXt4YgoQDYC2DmufnmM11JPtwXctge9VRVlpGyt8/Qiu73vK7u/T1NK71LUTqFjLqSsWtipQMm0lQQfx6Vofa9K13xRdXN4DBbTRfKGbBDhQOo9waralr0Or6hps01v5UduFSQZ3BlBGf0qybHR9Z8U3cVrL5NiYt8RQbRuCjjB981k7JXkuV2e3TX+mbptytGSkrrfro/w6GQ+mOuj/wBorKPLM/lbO+fWu28HSXsviTVH1Fdt35SCQYx0wB+mK4l9PuU0Y3vnD7N5xjKZOd2OuOldt4OkvZfEuqPqKbbsxIJBjHoB+mKzxbvSlrff13RrgFavDRrb02f9L5nc0UUV4J9SFFFFABRRRQAUUUUAFFFFABRRRQAUUUUAFFFFABRRRQAUUUUAFFFFABRRRQAUUUUAFFFFABRRRQAUUUUAFFFFABRRRQAUUUUAFFFFABRRRQAUUUUAFFFFABRRRQAEAjB6U3yo9qrsXavQY4FOooAaUQggqpBOSCOtNEMSnKxICO4UVJRQAUUUUAcH8S/+PfTv9+T+S1jfD/8A5GQf9cmrZ+Jf/Htp3+/J/Jax/h//AMjH/wBsmr2qX+4v0Z85W/5Ga9V+SL3jvU76y12JLa6liTyVO1GwM5NdLp00uqeCy+ojLPA+5mGMgZwaj1/U/D1lqCrqlqklyEDITDvOO3Ncx4h8cfb7NrHToWhgYbWduCR6ADoKwhCdanCMYWt1OmdSGHq1JzqXv9k5GHH2uPH98fzr3iP/AFSf7o/lXg1v/wAfMX++P517zH/qk/3R/KrzT7PzM8j2n8v1HUUUV5J7wUUUUAFFFFABRRRQAUUUUAeNRJql0+nW8RMa+ZILV845LfNz9agk0lk0abUXlyyXPkFeuTgnOfwqaI6tM+nQ24KgSSC0YYXJJ+bn61Xl067/ALKlvpJR5SXHkshJJ3kE59O1fTJ2e6X/AA7PjGk1s3p+i/L8rGuYNG0rxVbqXSWxWNWkJO8bsc9K525eN72V4x+7LkqMY4zW+vhmGLxPb6Vc3TNHJGHaRMKRkZxzmsG5hSK9lhQkoshUHPbNKk4t730QV1NLWKSu/wBNPQ3NZfR73U9MFl5aQsES4Kjbg5Gc06Tw5bXXii602xuR5EcXmJJndn5Qeo+tR6zoFtY6jp1tazuy3aruZyDtJIHbHrSN4au4fEdxpdrdKZYY9/mHK5G0H+tZxlFRXLK2j39dzaUJOb54J6rb02XqZ7Wl4mjGcy/6H5xTZu/iA64rtvB0l7L4l1R9RTZdmJPMXGPTH6YriWi1BdF3libHztuNwxvx6V23g6W9m8S6pJqKbLsxJ5gK49McfTFRi9aUtuv5r+maYDSvDfp6bP8ApfM7miiivBPqQooooAKKKKACiiigAooooAKKKKACiiigAooooAKKKKACiiigAooooAKKKKACiiigAooooAKKKKACiiigAooooAKKKKACiiigAooooAKKKKACiiigAooooAKKKKACis6+13TNNyLm8jRx/CDk/lXN3nxGsYsi0tZZj2ZjtH+NbU8PVqfDE56uLoUvjkjtaPxrzKX4j6mWPlW1sg9GBb+opifEXVw2XhtGHoEI/rXR/Z1fsvvOT+18Nfd/ceoUVwdh8RhLIkd3YMCTgGI7v0rrtP1ey1NSbaYFh96Nhhl+oNYVcPVpfEjqo4ujW+CRyPxL/wCPfTv9+T+S1z/gq9trDXvOuplij8phub1r0nWdCstdhjivPMAjYsrRnBGetYv/AArvRv8Anpd/9/B/8TXZRxVJYf2U79TzsRgq7xXt6aT26nJ+Ob61v9bjltZkljEIBZT3ya5mvUv+Fd6L/wA9Lv8A7+L/APE0v/Cu9G/563n/AH8X/wCJrppY6hTgoK+hyVssxVWo6jS18zzC3/4+Yv8AfH8695j/ANUn+6K5eL4f6NDKkga6baQdrSDB/SupAwMDoK4sdiYVuXk6Ho5Zg6mGUvadbC0UUVwHqBRRRQAUUUUAFFFFABRRRQB41DJq7PpyW8Z+SSX7IQAMkkbufrVaWLUjpUskjN9kFxtcFhjzMHt+dWI7nVYzp3kRHEckhtSFzuJPzfXmq8lxqB0mWF0P2Q3O9228eZg8Z/Ovple/T+m/69T4x2tq3t+i/r0sWm0TU5ddi0+aZftUiBgxcnC9uayJoWhuHhY5ZWKkj1zWtJfa4dbinIkGoKgCYjGdvbjFZMrStcO8ufNLEtkd+9VT5urWxFXk+ynu9+3+Zp6hol9p97ZwSSq0lwFMRVjxkjH0qdbDXINfntopGOoJHmRlkzldoPU9eMVWvrvWJbyze88zz49vkbkAPXjAA57VaS+14a/cXAjdtRaPEgMfO3aO30xWfv8ALrbZ/wBehr+65tFJK6+6359ii39ojRcMD9g8/rkY8zFdr4OlvZ/EuqSaimy7MSeYuMY6Y4+mK4lp786MYWT/AEPzt27b/H9a7fwfLez+JtUk1GPy7pok3rjGOmOPpiscX/Clt1/NHRgX+/hq+nps/wCl8zuKKKK8E+pCiiigAooooAKKKKACiiigAooooAKKKKACiiigAooooAKKKKACiiigAooooAKKKKACiiigAooooAKKKKACiiigAooooAKKKKACiiigAooooAKKKKACiiigBHZUQs5AUckk9BXn3iXxyzF7PSXwvR7juf8Ad/xrsNdto7vSpLeaTy4pGRXbOMLuGa8g1m0t7HVri2tZfNhRsK2a9LL6NObvLV/gePmuIq0oqMNE+vUgtxHcXqfa7gxxs37yUgsQO/SvQdO0zR/E1ukdtD5djZPtBxtklbHOT2H6/SvN6u6Zq15pFyJ7OYof4l/hb6ivTxFGU1eDs1seJhcRClK1SN09zvfFmhaZp3hmV7WzijkVlG8D5uvrWX4Hm0++Y6Vd2EMjhWlWVxktyOMfTNN1vxlb6z4ea0MDx3LEE914rC8Nasmja1DdS5MIDBwoBPIx/h+VctOjVeHlGd+bod1XEUFi4Tp25bJPQ9EvvBOk3JD28ZtZQchoun5dKranYImx9RQQOp2x6lafLg9t69R+opf+FhaP/duP++KxNZ8ZWmoajYbEkNlBIJJVZeXPpj0rmp08S2lJOyO2tVwcYtwau+39f8E008T32g3CWuuRieBhmK8h53D19627TxXol6wSLUIw5/hkBQ/qK8/1/wAQ2l7am0sIXW2dg2xx/q2H930zXM10LAxqR5pLlf8AXQ45ZpOjPlg1KPn/AJnvykMMqQR6ilryfwjrOq21+ttbBriHaWaBm/hHXHoa9TtriK7tknibKOMj/A152Jw0qErN3PYweMjiYcyVmS0UUVzHYFFFFABRRRQAUUUUAFFFFABRRRQB43DdarC2nPDbs6RSSG1wmdxJ+YcdearTaldNpMti8AETXPnM+DkNgjH61Zg1LUbI6e6w7ooJXe3+X7xz8315qCXWGl0mewaIAyXX2gtnocHj9a+lUXf4V/TZ8a5rltzNafov69LFz/hJ5D4ig1aS1G6JAnlhiM4HrWJcT+ddyT7du9y23Pqc10Y1rTLrxJZXc8AW1jgWORXQEEjPOK5++eJ9QneAAQtISgAxxmnSSTty20/pCrttX576v/hzU1TxE2pX9hdC2EZtAoC7s7sEH+lSDxJeyeI59UitUM80ewxYJAG0D69BTtb1HS5rnSnsYlC26L5+2MLuIIJ+tK/iaOPxTNq8FsdjpsWNjjHyBc8e9ZqCcVaHR/nt8zWU2pu9TqtvTf5bGa11etojW5hP2MT7jJsOA57Z/pXb+EHvpfE2pyalGY7pokLrjHoB+mK4h9RuG0mWz8rFvJcecXx/Fg8Z/Gu28HT3tx4j1KTUV23RiTeuMY6Y/TFZ4tNUpaLr+n9fcbYBp14at7emz/pfM7iiiivBPqAooooAKKKKACiiigAooooAKKKKACiiigAooooAKKKKACiiigAooooAKKKKACiiigAooooAKKKKACiiigAooooAKKKKACiiigAooooAKKKKACiiigAooooA5bx/dPb+GyiLkTSqjH0HJ/pivMbW3+0PzyAemcZ7nn0A5Nex+IdKOs6NNZqVWRsFGboCDmuHbwnqeiQG5IjnRCd3lDcwBXBOPavXwVeEKXLezueBmWGqTr89rxt9xkvpcYg37lMZVSjeUVRyccK2Sc/UdjWNPEYpNvOD0z/I11Z1EvAsSyRFlWPDr83mkckLH/CecZx2rRtfAkuoqs+oTmAsCwjjXkZOefzrqWIVPWozieEdZ2oq55/RXpP/AArax/5/7j/vlaP+FbWP/P8A3H/fK0f2hh+/4B/ZOK7fijzaivSf+FbWP/P/AHH/AHytH/CtrH/n/uP++Vo/tDD9/wAA/snFdvxR5zDGZZAgIHUk+gHJP5Vt2+lo8QK8nOHCxeYU4zlzkY49K6O5+Hht132N2ZG2spWUAdRjgiqAv5LaV0uVRJTNl0fEZh4IOf74yfek8TGov3bCODlRdqysYG6bSrpL2xm2Oh+V05BznBGex54NegeALye60efzmLETEg/Xk/rXNjw/qmt2geBIzGMRrI42BgCSSBjpk8fSu58OaL/YWlLatIHkLF3YDAzXNjatN0uW/vHbl1CrGtzWajb5amvRRRXkHvhRRRQAUUUUAFFFFABRRRQAUUUUAeNQ6leWT6dK9vvgt5JGgBGN+SN3P1qKTUbWTQ5rUwkXT3XnBsDAXByM9aW11mS2urITRrJDZSOypjk7jk/ypJJtPl0SUhAt811uXj/lmQePTrivpeWzV4/d6nxnPeLSl02fov6Xoabado+peKbe0tJNlnLECzRtjDYOetc7cwrDeSQK2VRyoP41t3fh0f8ACQxadp84JljEiO54BIzjIrClieK4eJ8F1YqfrTotO1pX0/pirpq942d3qvyN/V9H0/StS0yNJXkhlCPMZGBwCRnp04zUp1DRdO8VXU9vAJbDytkSxqCN20DPPvmqF5oM9jqFhb3kyn7XtOVOdqkgd/rV42ujaP4puba6YTWcUWEJ+bc5UHt7k1leLjq3LR/PU395SbUVH3lv00/IyX1Nm0T+zxBhPP8AN8z39MV2vg6a8uPEmqS6hH5d00Sb124x0xx9MVxT6mh0Q6csIB8/zfM9vSuw8DX82p69qV5cY82SNS20YHGB/SoxUbUpO1v+HRpgZp14Lmvt6bP8jvqKKK8E+pCiiigAooooAKKKKACiiigAooooAKKKKACiiigAooooAKKKKACiiigAooooAKKKKACiiigAooooATI3YJ57ClrivFdlbPfQW9j5z67dzI8TrIf3CKRuY9guMj3zXaigBpkQHBZQfQmkMsYUnzFwoyTnoK8r1ARWt9q2qSLFdNHqjwCylJLXAIGBHjncPyrZ8PWkUvhHUtRtHgS8uEl3R7SRbgA/uyMg5AHfvQB3LXMCW/2hpUEOM7y3GPrSieIqrCVCHOFIYYY+3rXid9q90dL/ALIuLuQoLVGISXChBEJPuYPGOM55Na10NWlstDOkrJBYvdPLDJOwZmf5tvHUAgHjHegD1gSIX2B134ztzzikaaJCwaRQVG5gWAwPU+1eU+H7iS18Qp5uuzJcS2gaZvsZb940pZkGVzjJ61malcXh1rV0k1PMc6EXZiw6pFub92GHRjgAD1bFAHtLSxrH5jOoTGdxOB+dJJcQxNGskqIZW2oGONx9B69K8n0m51y682xnvRPCLZ1aG7/1eUVN446YYkZ7YqO9jRtSV5kP2W2RPs6LfOymZkZlbdtPG1TjHpzQB7BRWD4O+0Hw5bvdQvHNIA5LS7w4IyGXPOCOxreoAKKKKACiiigAooooAiW1t0kMiwRrIerBAD+dS0UUNtiSS2CiiigYUUUUAFRyW8ErBpIY3YdCygkVJRTTa2E0nuAwBgDFFFFIYUUUUAFFFFABRRWfea7pOnhzdahbxlDhl8wFgfTA5pqLk7ImUoxV5OxoUVzn/CeeGv8AoJj/AL8yf/E1rWer6bf7Psl9bzFxlVSQbsfTrVSpTjq4tfIiNanN2jJP5l2iiioNQooooA4vV/h7aXBaXTpTbuf+Wb8qfp3FcNqWgalpLEXVs4X/AJ6KMqfxr22muiSIUdQynqCM130cwq09Jao8vEZVRq6w91/geE2d7cWF0lzbSGOZPut1/nUckryzNK5y7NuJx3r1PVvAmm3+6S2BtJj3QZU/hXJt4A1kXnkgQmL/AJ77/lx9OtelTxtCet7PzPGrZdiafupXXkYF9qV5qUkb3UxkZFCpwBtHtimWtldX0uy1gklY9kBNejaZ8PrC2w97K1zJ/d+6v/166u2tLezjEdtCkSDjCLisKmY04LlpK/5HVSyirUfNWlb8WedaZ8PL2fD38y26d0Ubm/wFdvo/h7T9DRhaRt5jDDyO2Wb+lalZmqeIdL0dCb28jR8cRg7nP/ARzXn1MTWrvl/BHrUsHh8MuZL5s06iuLmC0iMtxKkSDqznArzfV/idNJuj0q2ES/8APWXlvy6CuHv9VvtTlMl5dSTH/aPA/CtaWX1Jaz0OevmtKGlPV/ge4WfiXR7+Qx2+oQM4OMFsfzrUBDDIIIPQivm8EjpWrYeI9X01h9mvplUfwE7l/I1tPLf5JfeYU85/5+R+498ory3Tvihex7UvrOOcdC0Z2t/hXoek6oNWsxcra3Nup6LcJtJ+nqPeuGrhqlL4kenQxdKvpB6l+iiisDpCiiigAooooAKKKKACiiigAooooAKKKKACiiigAooooAKKKKACiiigAooooAwj4Us/7Vn1FLu+iuZyDIyTYyB0HTp7VqWlkto9w6zzyefIZCJXLBO2F9Bx0rjPEXibW9F8TJAr2DW0luXRGIXHzYyS7rz9D+FO8PeJdX1D+2Lu6MD21uQFit08x1OwH5drMCM8nk0AXx4KWHXbnVrbUDFczSNICYFfZu64yePrVi38KbHvWm1CRhegCcwxiItjvke1cm3xDuDo8MEYma98mCR5PJO4sZgrDGMAFehPc1o6v46uo7BLi0i+xH7Sbd0ubZ5WBDAZBQ7QeTwTzigCzefDq3khS1s9Ru7azZ2MsQkyCpH3R+ffNWLPwjeQadbQSaoGuILnz1l8vgALtUBc8dqqr4q1cWOoXMMVrPb6cVSSSdXhklJVWJ2Y4+90NM1DxRq0OrXaLLDbafbuiSTG0M3lblzlsOpx2zigDVXw5qq6qdR/t0faDCICfsgxtBz/AHvWl1PwoNSvJbn7RHHI0McaOIgTG6sSXAPGeTVXR9Z1S8j1C8e7iutOtQyxy29kVM7AclPnYkA8dOawZPiBeDw06IiC/wDszMJZZRG5bBO4RleRx+lAG3H4F8mzmgj1OQ5t3t4CYwPLV2yxPPzE+tNHgVnslS4vg1w1ys0kipgbVieNVA9g1Z17401HS9DhE5FxqMl35aiAo5KjBZWwMA4OOnpU2neNNVvtcgxpV29jOk7wxxxoGdVKAMdzDpls9Oo60AdL4d0a50ayeG5vDcsdoXghVVVCgAZ9q2abGxeNWKshIB2t1HsadQBkaneTwa5o0EUhWKeSQSrgfMAmR+ta9YOskf8ACSaByP8AWzf+i63s56VrUVox9P1ZhSk3OevX9EFFFFZG4UUUUAFFFFABVO91Ww05N13dwwj0ZufyrO8R6Rqmp2+NN1V7RwOY8YV/xHIryDWdG1bS5z/aUMoJPEpO5W+h6V2YbDQq7y+XU8/F4ypQ+GF/Poei6j8S9LtsrZxSXLjvjatY1r8UbsXZNzYxG2P8KE7l/HvXn1FelHBUYq1rnjSzPESd72PdtI8V6RrIVbe5VJT/AMspPlb/AOvW3XzerFWBUkEdCK6bR/HWsaTtRpRdW4/5ZzEkgezdRXJVy5702d1DN09Kq+a/yPaqK5XR/H+j6ptjmc2c542TfdJ9m6V1CMrqGVgynuDkV586c4O0lY9enVhVV4O46iiioNAooooAK83+I2gWcCprMeUlklVJUHRuDz9eK9Iry/4hjXVm8m4kEulSShoSEA2t/dJxmuvBX9qrOxwZjy+wd1f9DkSZfNcOc2mGwCflx2x79K9F+HegWsGlw6ySXuZ1YDPRAGK8fXFeZmGIu1upkEi5G4kbSR2xj9c16N8O31uW0iWQqmkRBxHlBl2LE8Hr1Jr0MZf2OjseTl3L9YXMr/od/RRRXiH0oUUUUAFFFFABRVS/1Sx0yLzLy6igUf326/hXEav8T7eLMelWpmb/AJ6zfKv4L1P44rWnQqVPhRhWxVKj8bPQGdY0LOwVBySTgCuY1fx9o+mbkikN3MP4YumfrXlmqeItV1hyby7dkPRFO1R+ArKr0aWXJa1GePXzeT0pK3mzrNX8f6xqO5IZBZwnjbF97H+9/hXKu7yOXdizHqWOSabRXoQpwgrRVjyqtapVd5u4Zoqe0srm+mENrBJNIeiouTXcaN8MrqfbLqs4t06+VH8zn6noP1qalanSXvMqjhqtZ2gjg4onmkEcUbO7dFUZJrr9G+HWp6htkvCLOE/3uXP4V6ZpXh/TNGjC2VqiN0Mh5Y/UmtOvNq5jJ6U1Y9mhlMVrVd/IwdH8H6RowVorcSzjrLN8zfh2Fb1FFefKcpu8nc9aFOFNcsFZBRRRUlhRRRQAUUUUAFFFFABRRRQAUUUUAFFFFABRRRQAUUUUAFFFFABRRRQAUUUUAeV+IvDmsT6tqF3bWFw8xVkgMLYQg85JL5z+GKs6L4f1ay1S6uYLCQGdWOLtioU4wMEOf1Brqp/GOnRau+nDdJKssUIKMDkvx0z0Herltr9lcQXUxbyhbzTRMrkZbyiQxHtxQBw9x4X1iCNLS5ge6hazih82yABjKTCTB3EZ4HWob3wrqV9pzefDcRWSX4eGzJ3SNuYbndgTnvXWJ440+Ut5UUj4sxdYDKGIJxtxn73etFfE+jG1guGvoo4513JuODj6dqAOSutH1m0svENhaWL3NtcOnlzSzfOwEaDgY56U3UNG1p9avkFtcnTLry/OEDKGkAXG3JPA9a6Kw8b6Je/aA10sDQzNFiQ/ex3GO1WpfElol5LapFPO8cKTDyV37lY4GAOaAMLRbLVNMe9s7HTp4tPljJt4Ll12wOeoDAk7T6VzN94R123gWNrNbqWQfZo2ilIQAoy7mGOwY85r0HSPFFlrV7Pa20VyskI/eeZCVCn0z0z7Vt0AeZ6bpt9/wiKW8mjyJPaXkWNyAySHIMjZ9M9/TFWJ9KlbxBbXceiayttHDIrKs6ghmZSNvzcDg8V6JVS41OytH2T3Mcbf3S3NNJvYTkoq7ZNbsWtoyY3jJUfI5+ZfY+9S1Db3dvdx77eZJF9VOcVBfaxYaYyLeXSQlwSoY9cU1GTdktROcUuZvQ8b1G7uTqlwTcS5SZ9p3n5eT09K9V8HyPL4VsXkdnYh8sxyT87V5Heusl/cyIQVaViCPQk16Z4O1nT00KwsGukF18w8rPOSxI/SvZx8G6MbL+rHzmVVEsTLmfT9UdZWN4ovp9O0KW6tn2yoVwce9bNc942/5Fa5+q/zryaCTqxT7nvYptUZtdmUNB8d29+yW18nk3DEKrKMqx/pXYV4ZpP/ACF7P/rsv869zrqx9CFKa5OpxZXiqlem/aa2CiiiuA9QKjmgiuImimiSSNuCrDINSUULTULXOI1r4cWF5mXTn+yynnaeUP8AhXner+HNT0SQi8tmEeeJU5Q/jXvdNeNJUKSIrIRghhkGu2jjqlPSWqPOxGWUausfdZ84UV6/rXw60vUN8tiTZTnnC8xk/Tt+H5V53rHhXVtEYm5ti0WeJY/mU/4V6dHFU6uz1PDr4GtR1auu6MStjSfE+raMw+y3TeWD/qn+Zfy7Vj0V0SjGStJXOaE5Qd4uzPV9G+JVjdbYtSiNrJ03ryp/wrtba6gvIRNbTJNGejI2RXznVyw1S+0uYS2V1JC4/utwfqOhrz6uXwesHY9Whm846VVf8z6ForzTR/ie42xavbbu3nQ8fmv+Fd7pus6fq0XmWV1HL/sg4YfhXm1cPUpfEj2KOLo1vgfy6l6vOPiHr9lc2Z0qMyC6guAzBkwMAHnP4ivR64b4kaZA+mRahHa7rpJVVpFBzswevtV4Rx9quYjHqboS5f6R5s5uBEZDAiuRy/G7B746j64r03wBrti+i2WkK7G8RZCy7TgDex6/Q15mMLcPc787tx2bTnnPH616v4A0uCz8N29z9mEd3OG812B3HDMB16cAV6OOcfZa9zyctU/b+721/A6qiiori6gtYjLcTJEg6s7YFeKlfY+hbtqyWiuJ1f4k6bZho7CNryUfxfdQfj3rg9X8Y61rG5ZroxQn/llD8q49+5/Guylgas9Xojgr5nRpaLV+X+Z6pq/jDR9H3LLdLLMP+WUJ3H8fSuD1f4k6ld7o7BFtIz/F95//AK1cSeetIK9GlgaUNXqzx6+Z1qmi0XkTXF1PdymW4meWQ9WdsmoaU0ldiR57bbuxaStnSPC+rayw+zWzCPvLINqj8a9B0b4bafZ7ZdSkN5L12DKxj+prnq4qlS3ep10MDWrfCrLuzzTTdG1DV5fLsrWSU9CwGFH1PSu90b4ZIu2XVp95/wCeUR4/E16DBbw2sSxQRJFGowFRQAKkrzKuPqT0joj2aGV0qes/ef4FWx02z0yERWdtHCvT5R1+p71Lc3MVpbvPO22NBknFS1k+IMC1t5JATAlwjSj/AGc9T+OK5I+/NXO+b9nBuK2Gx/2rqYEgcWFu3KqF3SEepzwKk/sm4xxq15u9cr/LFWNQS8ns1GnXMcMu5TvZQwK9x3pFh1AahNI11GbUxgRx7OVf1J9Kvm00sjPkV7O78ym9zqOlDfdlbu0HWVFw6D1I7itdHWRFdCGVhkEdCKpW/wBotNIP9rXEc0iqxlkAwCOfp2pugqyaLbBlI+XKg9hnj9KU0mr+f3lU21Ll7q+u6NGiozPEG2mVAfQsKkrKxtcKKrXd/a2KBrmZUz0B5J+gqn/bqNzFYX8q/wB5bc4/WrVOT1SIlVhF2bNWis+31uynlEJdoZj/AATIUJ/OtClKLjuVGcZaxdxGZUUsxCqBkknAFMgnhuYVmt5UliflXRgyn6EVzHjOa8njt9LhtbxrK4y15PbRliIx/AMd27nsKX4fXEbeDNOiCtEVDqquNu75z09RUlHQ3l/a6fCZrudIoxjJY+pwKgudd0qzlWK41K1ikYZCvKASK5Lx5Zfa9Z0wJDbyymOTYjWZnZwv3gR02jcpHoc1yFtFDaQ3D7rVra2jgklhEZia4CSNuU5PXPOO+MUAewXmq2VhLFFczhJJQxjXBJIAyeB6VLaXcF9aRXVtKJIJV3I46EVxDHVtK8XBpra11O91DctvI1wYxDCoztCbTtHqcnNVraG9bT9eSFJo7RJWgk061kLt5pK8xyEAqpz8wweM4oA7H/hKND2b21O2RdzIC77dxU4OM9ee9TprelSQpMuo2hjfO1/OXBx1xzXE6RLq9j4BTVrSawMIhacW89uz7OT8qkOMLgDjHrUXiu5vf7Es1vhYSPd2877orfZtARWUAkk5yTyKAO/ttUsb24kgtbqKaSNQziNt2AenI4q3Xj1vphj8Qpplxsa8v7mKdJrSZljEAGXXjA7Y6d69gVQihV6AYHOaAFooooAKKKKACiiigAooooA8m123dPEl7canNbQQLd2u8QjaAhycluoOBzitHwrN4dsY7m9mcyC7ursQyy5IWFWJPXpkde/Ndx/YOk/P/wAS20+eQStmFeXHRj70LoWkpdy3a6baC4lz5knlLls9cnFAHkl5Pb2WoT6tcJFb2+oIzWttFDGXQL9zcrD5Qw5z+ddittJHpfh21S6ijkupiLmaw2gOdpPBHHoK6200fTbEym1sLaEzZ8wpEAXz2PtT7LTbLTUdLG0htkdtzLEgUE+uBQB5qVXTI9UWDVLwX39qFIYd2fNG5ASRjk4Jp3icQx+IL9odKuf9JhFtFOpMP74ZJIJ6jGMkcYzzXpsFrBbGUwxKnmuZJNo+8xxk/oKLm2gvLZ7e5iSWFxhkcZBHuKAPNvBIurXUtOiS/mexmMwjiLfK6IgG/HXl8kZ7Yr06qVto+m2d493bWNvDcOMNKkYDEfWrtAFPVbl7TTZpY/8AWYCrn1JwP51yHi8HRtItktLhUupJN0zbh5knB59cZra8XavaadpMkUrZnlH7tFPOeoP0rjb60bxHImpPeLbPIigpOjAcDHynoRXo4Sna05aK/wB55GYVb81OGsrLrt3/AEOptSqaNY6xDLG06BFuGjPEgJAIOO4zWZ49kVNR09jIkYMMvzOm4du1L4c0a4jRrKOczWryLJNIFIT5TnaueuTineOXdNV08xySxnyJhmNdxxxxj0q6aisQknff8jOq5PCNtW+H77nKG5TLf6bb9GH/AB7H+7/kfrV3RJVk8RWAFxFJm5Q4SLbn5MZ/pj8aia4ust/pd791s/uB/cGf04+lW9IlmfxDYiWe5cG6Q4ljCgny+v1xx9K7Z/A/R/1sebT/AIkfVf1uepd68s1ae91DWdRs5J7uS3SYARxYIGTjvXqdeR34jPiXU/MEZ/fj75Yd/avOy9Lml6fqexmrahBd3+hXj0ry3EiR3ysuGBCrwd5XP+e9dn4Hvbu6k1FLqeaXynCqJTyK40pAyEBYQSAPlZ8/6w9M8dK29E8TaboN5d2z2ckamVlMivuzgkdDXbiYyqU2krs83BzhSqxk3Zf15HpFFUbDWNP1Nd1pdRyZ/hzgj8KvV4couLs0fSxlGSvF3QUUUUigooooAKRlV1KuoZTwQRkGlooA5LW/h/pWqbpbYfY5z3jHyn6ivOta8H6topZpYDNAP+W0QJXHv6V7lQRng9K66ONqU9HqjgxGXUa2q0fl/kfN1Fe0614E0jVi0scf2W4bnzIhgE+46V51rXgnV9HDSGI3EA/5aRc/mO1epSxlOrpezPDxGX1qOtrrujm6lguJrWQSwSvHIOjKcGosYOKK6rHEm0dvo/xI1Gy2x36C7iH8XRx+Peu/0nxTo+ur5cFwglYcwS/Kx9uev4V4TSg4IIPIrjq4KnPVaM9ChmdanpL3l5n0R9htP+fWH/v2Kqap4g0rRk/0y7jjbtGOWP4CvGk8V65HY/ZE1KcRdOuWx6Z61kO7SOXclmJyWJyTXPDLm378tDsqZvFR/dx1PQdX+J00m6PSrYRL0EsvJ/KuIvtUvtTlMl5cyTN6M3H5VTorvp0KdP4UeVWxVWt8bCilp0UMk8gjiRnc9FUZNamCVxtJ3xXZaN8OtT1DbLekWcJ5+blz+FehaP4Q0jRQHhtllnH/AC2mG4/h2FcdXG0qei1Z6FDLa1XV6LzPMNG8D6xq+2Qw/ZYD/wAtJhjI9h1Neg6N4B0nS9skyG7nH8Uv3QfYV1dFebVxlWppeyPZoZdRpa2u/MRVVFCqoVRwABgCloorkO8KKKKACmyRrLG0bqGRhgqehFOooAx10+/084065R4OoguASF9lYcj9ac2pahandeaYxi7vbP5mP+A8GtaitPaX+JXMfZW+FtfkczYyReIr+7866823tpR5cCDapBGQW7k9Rg+lVfHWtz6ZZw2lo5jknyWZeCFHYV1iwQrMZhEglYYZwvLD3NcL8SLSVltLwDMS5jY+hPNdWHcaleKe3Y4sYp0sLNp+93+ZwJnlZtzSyE+pY5rvPBXiOY295aXbtIIITNGzHJwOoz+IrgK7H4e2D3GoXc7L+4EJiYn1Yjp+VerjIwdFuSPCy+dRYiKg9zs7KGC1sTrGoEPOyea8jDPlg8gL6Yq5/bNgFsiZji9/1Hyn5v8ACqVrdnSUXT9TB8pfkiuCMq69AD6HtWu5t41Rn8tVX7pbAx9PSvDnv73yPp6fw2i7d7736lMTadra3FthZxC/lyAqcqfY1Ho8sqSXenzSGQ2jKEkPUowyM+45FLPrNjbFo7YC4uGP+qtxksfcjp9TUmlWc8CTXF2VN1ctvkC9F4wFH0FDVoO+3QE7zVtXrexoEZGDgg9apRaTp8LW7x2sam2BEJA+4G64rmPHWt6nYXekWmmQu0slwsrPvKqcHAQ46hsnj2rK0XXdem11ZJ57RhcQNKsE11tEal+FIAxuArA6TtdU0Cz1a8tbm5Moe2V1TY5Xh8Zzj/dFUbDwXo9hc+f5Hnuownn4bb8xbPP1roRnaCcZx2qvqAb+z5ys8kBVC3mRY3LjnjII/SgDNPhm1a8urxrm6N3OcCfzMNEuc7U9BVvS9HttJtZIIDI3muZJHkbczsepJ9a8pbxLr8l/Yu+oX8bNG5MZZeDgdR5eD+IP4V2eneIbq20XSLu8klni1CcwzSSsuYGIIUDaoGCRjn1oA038I2Umh22j/aLpbSBCm2OXG9T2PrVq88N6VqDW5vLRZvs8flxhySFH0rgtG8S3tlb6dPLPNdyy6coSKWUkSStKQCc9/en6j4m8QSeJtUt7KEwxbYrVTLIQsbFnHmgHgDhhnHYUAdRF4C0WJJNkconaTzEnV8PF6BT2FdOi7EC5JwMZJyTXIeC9S1O7jliu5rWZBPLl/tJeQYPYY+7XYUAFFFFABRRRQAUUUUAFFFFABRRRQAUUUUAFFFFABRRRQBw6+Dr3UfEc95rEqvbByyKGyXGeB7Cu0WCJY1jEa7FGFG3gCpKRm2IzHsM1rUrTqW5uhhRw1OjflW+4oAAwMAe1cJ47DHVLDYkrHyJeImwe36VoJ45jktjcppV40A6yAZUfjXO+JdRTXhaXZtby2hQFVkKfK27HeuvC0KkKqc1p/wAA4MbiaVSg4wd3p+ZmFZ8t/o+ofdbrL/sfT/IpbK6h0vULG7uru5mK7LgxLGCDxgDJb09qbLYrZzzwMiTGMuN7zbCflBHFWtMttPu9ZtI9SZVt/sanLNt5xxzXpNrld9rHjxUudJb36nSf8LI03/n0u/yX/GuRubmO9u7+/srq4iZv3pRogM8jjIb+laX9m6D/AMJj9l8yP+zvJzu83jdj1qvrFrp9pqF/FpjK1v8AZAcq24ZzzzWNKFKDtBNXV/xOivUr1I3qyTSbWne25XhaWS1R3kkYsik5nXB/eH+Hr+HXvUD6VJf3erzrPFGLaR3KucFuTwKlton+wxP5bbfKQ7vJXH+s9ev41E6aabvVzevKs4kf7OEHBbJ61um03b+tjlaTS5vxdujJk8OXUV5FHHqFurvB54cORgDt9a7bwJf3d9pNx9rnaZoptis3JAwK4fy/Dv2mMedc+V5BLnHIk9PpXX/DjH9j3mOn2g4/75Fc2Mu6LcvLpY7cvtHEpR8+tzs6KKK8U+jCiiigAooooAKKKKACg4IwRkVma3rltoNn9ouUldTwBGhP5ntXnGr/ABJ1K7zHYItrH03fef8AwFdFHDVKusVocuIxlKhpJ69jrPFPh7w1LC1xfSRWMv8Az1QhSfw715HdxwRXLpbT+fCD8smwruH0NJcXU93MZriZ5ZD1Z2yair2cPRlSjZyufN4vEQrSvGCQUlLRXQcglLRRQAUg60uaSgDufDvw9Opwpd3t7EsDciO3cOx+p6D9a9G0vQNM0eMLZ2qI3dzyx/E14ZYapfaXN5tlcyQt32ng/UdDXdaN8TnXbFq1vuHTzouD+IrzMVRxEtU7rse1gcThIWTjZ99z0uiqGm61p+rxb7K6SXuVBww+oq/XlNOLsz3oyUleLugooopDCiiigAooooAKKKKAKWq6pb6Pp73lzu8tcDao5YnsKw9D8bW+s6n9iNq0BYExsX3bsdunFUPiVMy6fYw/wvKzH8B/9euY8Kadey67ZXEVvL5SybjJtIUDnPNelQwtOWHdSW+p42JxtaOLVKG2l/mevnAHJwK4rxN4u0hrefTRC16WG1irYVT9fapPHuuPYWaafbuVluBlyOoT/wCvXmNXgsGpL2k/kRmWYum3Rp/MDjPHTtmu78KeLdL020jsJrZ7cE5aYHcGb1PpXCUV6dajGtHlkeJh8RPDz54bntWrWc2r2lutndRJF5glaQjdkDkYHQ81Xu9P0/TbOa/1EyXjRrlnnOc+wHQfhXMeANddbg6VO+UYFoc9j3FdL4ztbi88Nzw2sbSPuUlF6kA14kqcqVVUW9L/AIM+lhVhWoSxEVd2280ZmgeNNNuruOyGn/Y2kbahUgqT78A12VeDgT2F5GzxvFLEwcBgQQQciveAcjI5B71WPoRpSThsyMrxVStGUam6+RjeItPu7+Gw+xJG8lvexzlZG2ghQe+D6jtWD/wjmrDWhqI0fQtoi2eV9pfGc53Z8rrWx4n8TDw4tufs4m85ZG5kCYCLuPXqcdBWSPHrsEf7BGI3n8lFNwPMY5AJC4561wHqnR2a6rHqVwt00Eli6K8JTh426FOnzL3B61avrOO/sprWX7ki4JwDj3weK5rWPGy6drUNlb2puIVYpdTE7UicjKpuPGfXPSrekeLI9UhvJ/sFzFBbY/eD51c9wuOuKAOeXwDNN4gRpAIrGFXAmxCzSZxj5RGAPxzWvF4Wn03RI9KsoNPu4i/mStdbkJbOVICg9OKq2Pjqe+sbOS300yzSwzTPl/LULGexI54IrQ1HxfDYaXpd4YHzfSxLs2s21XIBOQOoB4HegDD0rwbrenXFhO6aTcNZQeTFvd+DuJ3fd681s3ek6pJrdzeLZafcxz20MTJcTMqhkLk4wpP8Q61HD46t3F7cPZXTWUJzHPFHuDJ3YgkEc5H4V1cbiSNZF+6wBH0NAHK+GdC1LRpmE+n6UqvK7tNBM5dVY52gFBkfjXWUUUAFFFFABRRRQAUUUUAFFFFABRRRQAUUUUAFFFFABRRRQAUyb/USf7p/lT6ZN/qJP90/yprcT2PNdNk1weC51giszp+19zNu8zHfHOP0ovH1o+D7NZ4rQad+62MufMxnjPNcxHql9FZtaR3LrbtnMYPBz1p66nfSwxWclzI1upUCMngYNfQuhLmvpvf+vM+RWKjy8uvw2/ryNfVFQ6teFhYfeb/XsQ33B6H8venacmmPrFoNWKfZvsa/fYgZxx0qprd7JBrV4irGRuPLICeVAqjqn3rT/r2j/lTjBuKV7XQTqKM27Xs+vqdB5Xho+LtmYf7L8rrvO3dj1zmoNWTTEv78aTs+y/ZB9xsjdnnrXMflV7Tv+Pe+/wCuB/mKbo8tnzN20IWI57x5Urtv8NvQu2xi+yRDbBv2JztfdnzPXpn9KkSSdJ9aEWmrdIzOHlZM+SMnkVVttQj8mK22y7tqpnzflzv3dPT2pl1f3Vpf6lFbzskc0rrIoP3hk9afI22rf1oCqRUU7/d6PuP1uSeQ2vnaatkREAoVceYP71dt8N/+QNd/9fH/ALKK88u7+6vjGbqdpfKXYm7+Eeleh/Df/kDXf/Xx/wCyisMamsNZnVlslLGJr+tDtKKKK8E+oCiiigAooooAKKKKAGuiyIUdVZT1BGQa47XPh1p2o75rBvsc552gZjJ+nb8K7OitKdWdN3i7GVWhTqq01c8D1fw5qeiSFby3YJniReVP41lV9HSwxzxNFNGro3VWGQa4vWvhxY3zebp8n2SQnJXGU/Adq9OjmEXpU0PExGUyjrRd/I8lrZ0jwtq2tMPstqwizzLJ8qj8e9enaN4C0jS9skqfa5x/FKOB9BXUqiooVQFUdABgClVzFbU0VQyhvWq/kjhNP+GFhHbMNQupZpmGMxHYqfTjn8a53Wvh1qdgWlsGF5AOcAYdfqO/4V69RXJHG1oyu3c755bh5R5UreZ84yRSQyGOVGRxwVYYIpte96t4c0vWoyLy1Queki8MPxrzzWvhtfWgabTZBdxDnyzw4H9a9Gjjqc9JaM8jEZZVpax95f10OGpafNBLbymKaN45F6q4wRTO1dp5tmh8E8ttIJYZXjkU5DIcEV2Wj/EnUrLbHfot5EP4j8sg/Hv+NcTirmnaVfarcCGytpJn77RwPqegrOrTpzX7xG1CtWpy/dN3PadI8W6PrIC29yElP/LKX5WH+P4VuV59oPw1ig2T6tN5kg5EMZwo+p6mu/RFjjVEGFUYArwa8aUZWpu6PqcLKvKF6ysx1FFFYHSFFFFABRRRQBw/xKhLadZTj7qSsh/Ef/WrofDEqS+GrFo8AeXggetJ4n006poFzAozIF3p9RzXM+BfEFtb2kmm3sywsjF0MhwMdxk13pOphbLeL/M8ttUcdzS2mvxRi+PY7geJpZJY2EWxBExHBGBn9Sa5iva7e90jX1kjieG6ERwysuce4z/OqN94K0a9feIDC3rEcD8q6aOOjTiqdSNrHFiMrlWm6tKSabPIqK9R/wCFd6T/AM9bj/vqrFp4E0a2kDtHJMR0EjcflWzzGitrnOsnxDetvvPOvDiXD+ILI26MzLKpO0dBnn9K9r7VWtrG0sgTb28UPqVUCqK+J9FZZyNQh/cfeBOD+Hr+Febia0sTJOMdj2MHh44ODjOWr+RxHjsC68U29tH/AKwqiH6k8V6djHFeZ6CjeI/G8mospMEL+bz2x90f1r0yqxnuxhS7L8ycvXPKpW6SenyPPviZiVrGIPGrJbXUh8xNw+4AAORhieAex5rj7ASw6gVeS6SBrkGScPIq2gDc5A4O4cc9K9veKOUYkRXH+0M0bEwRtXB6jHWuE9M8r8RaXHqutuljqP2m3EomuTPE8kVqg5OSX2nJB+Xbn3q3omiC9vNWttNvYUjWFUiubRJIogXzu+TeVJA6ehr0kIoBAUANyQB1pQqqMKoA9hQB5T4Qsg0Oy2M8i2mnXAl3sSFd2ICqO3C5/GkuBc+IdD0SBw8Gn2d9bW7AZV5XYqNwOOAMsPrXqscUcWfLjVM8naMZNKyI4AdVbBDDIzgjoaAPJNTsNV0SK9ilntDJdR+S8P2nLvFwEKoEAyMEnB5JNesWy7bWFeQQijn6U5oYncO8aMw6MVyR+NPoAKKKKACiiigAooooAKKKKACiiigAooooAKKKKACiiigAooooAKQgMCD0PBpaKAMX/hEdB/6BsX/fTf40DwloKkEabGCOnzN/jW1RWvt6v8z+8w+rUf5F9yMifwxotzM001hG8j/eYk8/rRJ4W0SYqZNPjbaoUZZuAPxrXope2qfzP7x/V6T+yvuRi/8ACI6D/wBA2P8A76b/ABp8fhbRIg4TT41Dja2GbkfnWvRT9tV/mf3gsNRX2F9yMVfCehIwZdOjBByDub/GnSeFNDlkaR9OjZ3JZiWbkn8a2KKPbVP5n94fV6P8i+5GL/wiOgf9A2L/AL6b/Gr9hpllpcTR2UCwozbmCk8np3q3RUyqzkrSbfzHGjSg7xik/QKKKKg1CiiigAooooAKKKKACiiigAooooAKKKKACiiigAooooAztV0LTtai8u+tUkPZ8Ydfoetefa18NLqBjJpUwnjz/q5Dhh+PQ16lRW9LE1KXwvQ5a+Do1/jWvfqecaH8MwNs2sS57+REf5n/AArv7OxtdPt1gs7eOCIdFRcVYoqatepVfvMqhhqVBWgv8wooorI6AooooAKKKKACiiigArzLxn4YktLt9QtIi1tIcuqjOxu/4V6bSFQQQwBB6g1vh8RKhPmicuLwsMTDkl955D4NnuLbxJa+UrbJDscYOMGvX6jSCGM5SJFPqqgVJVYquq8+ZKxOCwrw0HByuFFFFcx2GH4uuZ7bw3dNbht7DZlRyAeteSWtlc3twtvBE7yOcAAV7syhlKsAQeoNNSCGNtyRIreqqBXdhsZ7CDio6nm4zL/rNRScrJdDJ8N6GmhaWsPDTv8ANK3qfT8K2aKK45zc5OUt2d9OnGnFQjsgoooqSwooooAKKKKACiiigAooooAKKKKACiiigAooooAKKKKACiiigAooooAKKKKACiiigAooooAKKKKACiiigAooooAKKKKACiiigAooooAKKKKACiiigAooooAKKKKACiiigAooooAKKKKACiiigAooooAKKKKACiiigAooooAKKKKACiiigAooooAKKKKACiiigAooooAKKKKACiiigAooooAKKKKACiiigAooooAKKKKACiiigD//2Q=="/>
          <p:cNvSpPr>
            <a:spLocks noChangeAspect="1" noChangeArrowheads="1"/>
          </p:cNvSpPr>
          <p:nvPr/>
        </p:nvSpPr>
        <p:spPr bwMode="auto">
          <a:xfrm>
            <a:off x="4445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5124" name="Picture 4" descr="https://ss3.bdstatic.com/70cFv8Sh_Q1YnxGkpoWK1HF6hhy/it/u=1148828661,1636472892&amp;fm=26&amp;gp=0.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63412" y="6616682"/>
            <a:ext cx="2546548" cy="18589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5796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E8533EB8-FD0F-4B51-B28E-9562D3027D60}"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5" name="页脚占位符 4"/>
          <p:cNvSpPr txBox="1">
            <a:spLocks noGrp="1"/>
          </p:cNvSpPr>
          <p:nvPr/>
        </p:nvSpPr>
        <p:spPr>
          <a:xfrm>
            <a:off x="1916113" y="8475663"/>
            <a:ext cx="2952750" cy="485775"/>
          </a:xfrm>
          <a:prstGeom prst="rect">
            <a:avLst/>
          </a:prstGeom>
          <a:noFill/>
        </p:spPr>
        <p:txBody>
          <a:bodyPr anchor="ctr"/>
          <a:lstStyle/>
          <a:p>
            <a:pPr algn="ctr" fontAlgn="auto">
              <a:spcBef>
                <a:spcPts val="0"/>
              </a:spcBef>
              <a:spcAft>
                <a:spcPts val="0"/>
              </a:spcAft>
              <a:defRPr/>
            </a:pPr>
            <a:endParaRPr lang="zh-CN" altLang="en-US" sz="1200" dirty="0">
              <a:latin typeface="+mn-ea"/>
              <a:ea typeface="+mn-ea"/>
            </a:endParaRPr>
          </a:p>
        </p:txBody>
      </p:sp>
      <p:sp>
        <p:nvSpPr>
          <p:cNvPr id="6" name="灯片编号占位符 5"/>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8FCBF4DD-9989-4427-8BBB-6E4DD6ADEC8E}" type="slidenum">
              <a:rPr lang="zh-CN" altLang="en-US" sz="1200">
                <a:solidFill>
                  <a:schemeClr val="tx1">
                    <a:tint val="75000"/>
                  </a:schemeClr>
                </a:solidFill>
                <a:latin typeface="+mn-lt"/>
                <a:ea typeface="+mn-ea"/>
              </a:rPr>
              <a:pPr algn="r" fontAlgn="auto">
                <a:spcBef>
                  <a:spcPts val="0"/>
                </a:spcBef>
                <a:spcAft>
                  <a:spcPts val="0"/>
                </a:spcAft>
                <a:defRPr/>
              </a:pPr>
              <a:t>8</a:t>
            </a:fld>
            <a:endParaRPr lang="zh-CN" altLang="en-US" sz="1200">
              <a:solidFill>
                <a:schemeClr val="tx1">
                  <a:tint val="75000"/>
                </a:schemeClr>
              </a:solidFill>
              <a:latin typeface="+mn-lt"/>
              <a:ea typeface="+mn-ea"/>
            </a:endParaRPr>
          </a:p>
        </p:txBody>
      </p:sp>
      <p:sp>
        <p:nvSpPr>
          <p:cNvPr id="10" name="矩形 9"/>
          <p:cNvSpPr/>
          <p:nvPr/>
        </p:nvSpPr>
        <p:spPr>
          <a:xfrm>
            <a:off x="0" y="0"/>
            <a:ext cx="6858000" cy="683568"/>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endParaRPr lang="en-US" altLang="zh-CN"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a:p>
            <a:pPr algn="ctr" fontAlgn="auto">
              <a:spcBef>
                <a:spcPts val="0"/>
              </a:spcBef>
              <a:spcAft>
                <a:spcPts val="0"/>
              </a:spcAft>
              <a:defRPr/>
            </a:pPr>
            <a:r>
              <a:rPr lang="zh-CN" altLang="en-US"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一、学  会  信  息</a:t>
            </a:r>
          </a:p>
          <a:p>
            <a:pPr algn="ctr" fontAlgn="auto">
              <a:spcBef>
                <a:spcPts val="0"/>
              </a:spcBef>
              <a:spcAft>
                <a:spcPts val="0"/>
              </a:spcAft>
              <a:defRPr/>
            </a:pPr>
            <a:endParaRPr lang="zh-CN" alt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pic>
        <p:nvPicPr>
          <p:cNvPr id="11270" name="Picture 26" descr="rectangle callout"/>
          <p:cNvPicPr>
            <a:picLocks noChangeAspect="1" noChangeArrowheads="1"/>
          </p:cNvPicPr>
          <p:nvPr/>
        </p:nvPicPr>
        <p:blipFill>
          <a:blip r:embed="rId2" cstate="print"/>
          <a:srcRect t="-2591"/>
          <a:stretch>
            <a:fillRect/>
          </a:stretch>
        </p:blipFill>
        <p:spPr bwMode="auto">
          <a:xfrm>
            <a:off x="214290" y="539552"/>
            <a:ext cx="6337300" cy="8604448"/>
          </a:xfrm>
          <a:prstGeom prst="rect">
            <a:avLst/>
          </a:prstGeom>
          <a:noFill/>
          <a:ln w="9525">
            <a:noFill/>
            <a:miter lim="800000"/>
            <a:headEnd/>
            <a:tailEnd/>
          </a:ln>
        </p:spPr>
      </p:pic>
      <p:sp>
        <p:nvSpPr>
          <p:cNvPr id="2"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11272" name="Text Box 8"/>
          <p:cNvSpPr txBox="1">
            <a:spLocks noChangeArrowheads="1"/>
          </p:cNvSpPr>
          <p:nvPr/>
        </p:nvSpPr>
        <p:spPr bwMode="auto">
          <a:xfrm>
            <a:off x="692696" y="1691680"/>
            <a:ext cx="5400600" cy="4606389"/>
          </a:xfrm>
          <a:prstGeom prst="rect">
            <a:avLst/>
          </a:prstGeom>
          <a:noFill/>
          <a:ln w="9525">
            <a:noFill/>
            <a:miter lim="800000"/>
            <a:headEnd/>
            <a:tailEnd/>
          </a:ln>
        </p:spPr>
        <p:txBody>
          <a:bodyPr wrap="square">
            <a:spAutoFit/>
          </a:bodyPr>
          <a:lstStyle/>
          <a:p>
            <a:pPr indent="441325">
              <a:lnSpc>
                <a:spcPct val="150000"/>
              </a:lnSpc>
            </a:pPr>
            <a:r>
              <a:rPr lang="zh-CN" altLang="en-US" dirty="0"/>
              <a:t>为进一步推动北京市科协系统决策咨询工作的深入开展，市科协对</a:t>
            </a:r>
            <a:r>
              <a:rPr lang="en-US" altLang="zh-CN" dirty="0"/>
              <a:t>2015-2016</a:t>
            </a:r>
            <a:r>
              <a:rPr lang="zh-CN" altLang="en-US" dirty="0"/>
              <a:t>年度系统优秀调研成果开展评选活动，北京金属学会完成的</a:t>
            </a:r>
            <a:r>
              <a:rPr lang="en-US" altLang="zh-CN" dirty="0"/>
              <a:t>《</a:t>
            </a:r>
            <a:r>
              <a:rPr lang="zh-CN" altLang="en-US" dirty="0"/>
              <a:t>金属</a:t>
            </a:r>
            <a:r>
              <a:rPr lang="en-US" altLang="zh-CN" dirty="0"/>
              <a:t>3D</a:t>
            </a:r>
            <a:r>
              <a:rPr lang="zh-CN" altLang="en-US" dirty="0"/>
              <a:t>打印技术对北京制造业带来的发展机遇</a:t>
            </a:r>
            <a:r>
              <a:rPr lang="en-US" altLang="zh-CN" dirty="0"/>
              <a:t>》</a:t>
            </a:r>
            <a:r>
              <a:rPr lang="zh-CN" altLang="en-US" dirty="0"/>
              <a:t>和</a:t>
            </a:r>
            <a:r>
              <a:rPr lang="en-US" altLang="zh-CN" dirty="0"/>
              <a:t>《</a:t>
            </a:r>
            <a:r>
              <a:rPr lang="zh-CN" altLang="en-US" dirty="0"/>
              <a:t>推进北京产业结构优化</a:t>
            </a:r>
            <a:r>
              <a:rPr lang="en-US" altLang="zh-CN" dirty="0"/>
              <a:t>》</a:t>
            </a:r>
            <a:r>
              <a:rPr lang="zh-CN" altLang="en-US" dirty="0"/>
              <a:t>两篇咨询报告获得优秀调研成果三等奖。</a:t>
            </a:r>
          </a:p>
          <a:p>
            <a:pPr indent="441325">
              <a:lnSpc>
                <a:spcPct val="150000"/>
              </a:lnSpc>
            </a:pPr>
            <a:r>
              <a:rPr lang="zh-CN" altLang="en-US" dirty="0"/>
              <a:t>近年来，北京金属学会紧紧围绕市委市政府中心工作，着眼于当前首都发展的重点、难点、热点问题，精心组织开展多项决策咨询工作，为党和政府的科协决策提供理论依据和参考。</a:t>
            </a:r>
          </a:p>
          <a:p>
            <a:pPr indent="533400" algn="just">
              <a:lnSpc>
                <a:spcPts val="2800"/>
              </a:lnSpc>
            </a:pPr>
            <a:endParaRPr lang="zh-CN" altLang="en-US" sz="2000" dirty="0"/>
          </a:p>
        </p:txBody>
      </p:sp>
      <p:sp>
        <p:nvSpPr>
          <p:cNvPr id="11278" name="AutoShape 14"/>
          <p:cNvSpPr>
            <a:spLocks noChangeArrowheads="1"/>
          </p:cNvSpPr>
          <p:nvPr/>
        </p:nvSpPr>
        <p:spPr bwMode="auto">
          <a:xfrm>
            <a:off x="1285860" y="785786"/>
            <a:ext cx="4071966" cy="714380"/>
          </a:xfrm>
          <a:prstGeom prst="roundRect">
            <a:avLst>
              <a:gd name="adj" fmla="val 16667"/>
            </a:avLst>
          </a:prstGeom>
          <a:gradFill rotWithShape="1">
            <a:gsLst>
              <a:gs pos="0">
                <a:srgbClr val="35A0B5">
                  <a:alpha val="59000"/>
                </a:srgbClr>
              </a:gs>
              <a:gs pos="100000">
                <a:srgbClr val="35A0B5">
                  <a:gamma/>
                  <a:shade val="71765"/>
                  <a:invGamma/>
                </a:srgbClr>
              </a:gs>
            </a:gsLst>
            <a:lin ang="5400000" scaled="1"/>
          </a:gradFill>
          <a:ln w="9525" algn="ctr">
            <a:solidFill>
              <a:schemeClr val="hlink"/>
            </a:solidFill>
            <a:round/>
            <a:headEnd/>
            <a:tailEnd/>
          </a:ln>
          <a:effectLst>
            <a:outerShdw dist="35921" dir="18900000" algn="ctr" rotWithShape="0">
              <a:schemeClr val="bg2">
                <a:alpha val="50000"/>
              </a:schemeClr>
            </a:outerShdw>
          </a:effectLst>
        </p:spPr>
        <p:txBody>
          <a:bodyPr wrap="none" anchor="ctr"/>
          <a:lstStyle/>
          <a:p>
            <a:pPr algn="ctr">
              <a:lnSpc>
                <a:spcPts val="2400"/>
              </a:lnSpc>
              <a:defRPr/>
            </a:pPr>
            <a:r>
              <a:rPr lang="zh-CN" altLang="zh-CN" sz="2000" b="1" dirty="0">
                <a:solidFill>
                  <a:schemeClr val="bg1"/>
                </a:solidFill>
              </a:rPr>
              <a:t>学会两项专项咨询报告</a:t>
            </a:r>
            <a:r>
              <a:rPr lang="zh-CN" altLang="zh-CN" sz="2000" b="1" dirty="0" smtClean="0">
                <a:solidFill>
                  <a:schemeClr val="bg1"/>
                </a:solidFill>
              </a:rPr>
              <a:t>获</a:t>
            </a:r>
            <a:endParaRPr lang="en-US" altLang="zh-CN" sz="2000" b="1" dirty="0" smtClean="0">
              <a:solidFill>
                <a:schemeClr val="bg1"/>
              </a:solidFill>
            </a:endParaRPr>
          </a:p>
          <a:p>
            <a:pPr algn="ctr">
              <a:lnSpc>
                <a:spcPts val="2400"/>
              </a:lnSpc>
              <a:defRPr/>
            </a:pPr>
            <a:r>
              <a:rPr lang="zh-CN" altLang="zh-CN" sz="2000" b="1" dirty="0" smtClean="0">
                <a:solidFill>
                  <a:schemeClr val="bg1"/>
                </a:solidFill>
              </a:rPr>
              <a:t>北京市</a:t>
            </a:r>
            <a:r>
              <a:rPr lang="zh-CN" altLang="zh-CN" sz="2000" b="1" dirty="0">
                <a:solidFill>
                  <a:schemeClr val="bg1"/>
                </a:solidFill>
              </a:rPr>
              <a:t>科协优秀调研成果奖</a:t>
            </a:r>
            <a:endParaRPr lang="zh-CN" altLang="en-US" sz="2000" b="1" dirty="0">
              <a:solidFill>
                <a:schemeClr val="bg1"/>
              </a:solidFill>
              <a:ea typeface="宋体" pitchFamily="2"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75593" y="6012160"/>
            <a:ext cx="3706813" cy="22769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txBox="1">
            <a:spLocks noGrp="1"/>
          </p:cNvSpPr>
          <p:nvPr/>
        </p:nvSpPr>
        <p:spPr>
          <a:xfrm>
            <a:off x="342900" y="8475663"/>
            <a:ext cx="1600200" cy="485775"/>
          </a:xfrm>
          <a:prstGeom prst="rect">
            <a:avLst/>
          </a:prstGeom>
          <a:noFill/>
        </p:spPr>
        <p:txBody>
          <a:bodyPr anchor="ctr"/>
          <a:lstStyle/>
          <a:p>
            <a:pPr fontAlgn="auto">
              <a:spcBef>
                <a:spcPts val="0"/>
              </a:spcBef>
              <a:spcAft>
                <a:spcPts val="0"/>
              </a:spcAft>
              <a:defRPr/>
            </a:pPr>
            <a:fld id="{E8533EB8-FD0F-4B51-B28E-9562D3027D60}" type="datetime1">
              <a:rPr lang="zh-CN" altLang="en-US" sz="1200">
                <a:solidFill>
                  <a:schemeClr val="tx1">
                    <a:tint val="75000"/>
                  </a:schemeClr>
                </a:solidFill>
                <a:latin typeface="+mn-lt"/>
                <a:ea typeface="+mn-ea"/>
              </a:rPr>
              <a:pPr fontAlgn="auto">
                <a:spcBef>
                  <a:spcPts val="0"/>
                </a:spcBef>
                <a:spcAft>
                  <a:spcPts val="0"/>
                </a:spcAft>
                <a:defRPr/>
              </a:pPr>
              <a:t>2018/12/12</a:t>
            </a:fld>
            <a:endParaRPr lang="zh-CN" altLang="en-US" sz="1200">
              <a:solidFill>
                <a:schemeClr val="tx1">
                  <a:tint val="75000"/>
                </a:schemeClr>
              </a:solidFill>
              <a:latin typeface="+mn-lt"/>
              <a:ea typeface="+mn-ea"/>
            </a:endParaRPr>
          </a:p>
        </p:txBody>
      </p:sp>
      <p:sp>
        <p:nvSpPr>
          <p:cNvPr id="5" name="页脚占位符 4"/>
          <p:cNvSpPr txBox="1">
            <a:spLocks noGrp="1"/>
          </p:cNvSpPr>
          <p:nvPr/>
        </p:nvSpPr>
        <p:spPr>
          <a:xfrm>
            <a:off x="1916113" y="8475663"/>
            <a:ext cx="2952750" cy="485775"/>
          </a:xfrm>
          <a:prstGeom prst="rect">
            <a:avLst/>
          </a:prstGeom>
          <a:noFill/>
        </p:spPr>
        <p:txBody>
          <a:bodyPr anchor="ctr"/>
          <a:lstStyle/>
          <a:p>
            <a:pPr algn="ctr" fontAlgn="auto">
              <a:spcBef>
                <a:spcPts val="0"/>
              </a:spcBef>
              <a:spcAft>
                <a:spcPts val="0"/>
              </a:spcAft>
              <a:defRPr/>
            </a:pPr>
            <a:endParaRPr lang="zh-CN" altLang="en-US" sz="1200" dirty="0">
              <a:latin typeface="+mn-ea"/>
              <a:ea typeface="+mn-ea"/>
            </a:endParaRPr>
          </a:p>
        </p:txBody>
      </p:sp>
      <p:sp>
        <p:nvSpPr>
          <p:cNvPr id="6" name="灯片编号占位符 5"/>
          <p:cNvSpPr txBox="1">
            <a:spLocks noGrp="1"/>
          </p:cNvSpPr>
          <p:nvPr/>
        </p:nvSpPr>
        <p:spPr>
          <a:xfrm>
            <a:off x="4914900" y="8475663"/>
            <a:ext cx="1600200" cy="485775"/>
          </a:xfrm>
          <a:prstGeom prst="rect">
            <a:avLst/>
          </a:prstGeom>
          <a:noFill/>
        </p:spPr>
        <p:txBody>
          <a:bodyPr anchor="ctr"/>
          <a:lstStyle/>
          <a:p>
            <a:pPr algn="r" fontAlgn="auto">
              <a:spcBef>
                <a:spcPts val="0"/>
              </a:spcBef>
              <a:spcAft>
                <a:spcPts val="0"/>
              </a:spcAft>
              <a:defRPr/>
            </a:pPr>
            <a:fld id="{956C3657-04D5-42A0-8E73-2EFED74EBC2A}" type="slidenum">
              <a:rPr lang="zh-CN" altLang="en-US" sz="1200">
                <a:solidFill>
                  <a:schemeClr val="tx1">
                    <a:tint val="75000"/>
                  </a:schemeClr>
                </a:solidFill>
                <a:latin typeface="+mn-lt"/>
                <a:ea typeface="+mn-ea"/>
              </a:rPr>
              <a:pPr algn="r" fontAlgn="auto">
                <a:spcBef>
                  <a:spcPts val="0"/>
                </a:spcBef>
                <a:spcAft>
                  <a:spcPts val="0"/>
                </a:spcAft>
                <a:defRPr/>
              </a:pPr>
              <a:t>9</a:t>
            </a:fld>
            <a:endParaRPr lang="zh-CN" altLang="en-US" sz="1200">
              <a:solidFill>
                <a:schemeClr val="tx1">
                  <a:tint val="75000"/>
                </a:schemeClr>
              </a:solidFill>
              <a:latin typeface="+mn-lt"/>
              <a:ea typeface="+mn-ea"/>
            </a:endParaRPr>
          </a:p>
        </p:txBody>
      </p:sp>
      <p:sp>
        <p:nvSpPr>
          <p:cNvPr id="10" name="矩形 9"/>
          <p:cNvSpPr/>
          <p:nvPr/>
        </p:nvSpPr>
        <p:spPr>
          <a:xfrm>
            <a:off x="0" y="0"/>
            <a:ext cx="6858000" cy="683568"/>
          </a:xfrm>
          <a:prstGeom prst="rect">
            <a:avLst/>
          </a:prstGeom>
          <a:ln>
            <a:solidFill>
              <a:schemeClr val="bg2">
                <a:lumMod val="90000"/>
              </a:schemeClr>
            </a:solidFill>
          </a:ln>
          <a:effectLst>
            <a:glow rad="635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a:sp3d>
        </p:spPr>
        <p:style>
          <a:lnRef idx="1">
            <a:schemeClr val="accent2"/>
          </a:lnRef>
          <a:fillRef idx="1003">
            <a:schemeClr val="lt2"/>
          </a:fillRef>
          <a:effectRef idx="1">
            <a:schemeClr val="accent2"/>
          </a:effectRef>
          <a:fontRef idx="minor">
            <a:schemeClr val="dk1"/>
          </a:fontRef>
        </p:style>
        <p:txBody>
          <a:bodyPr anchor="ctr"/>
          <a:lstStyle/>
          <a:p>
            <a:pPr algn="ctr" fontAlgn="auto">
              <a:spcBef>
                <a:spcPts val="0"/>
              </a:spcBef>
              <a:spcAft>
                <a:spcPts val="0"/>
              </a:spcAft>
              <a:defRPr/>
            </a:pPr>
            <a:endParaRPr lang="en-US" altLang="zh-CN"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a:p>
            <a:pPr algn="ctr" fontAlgn="auto">
              <a:spcBef>
                <a:spcPts val="0"/>
              </a:spcBef>
              <a:spcAft>
                <a:spcPts val="0"/>
              </a:spcAft>
              <a:defRPr/>
            </a:pPr>
            <a:r>
              <a:rPr lang="zh-CN" altLang="en-US" sz="4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rPr>
              <a:t>一、学  会  信  息</a:t>
            </a:r>
          </a:p>
          <a:p>
            <a:pPr algn="ctr" fontAlgn="auto">
              <a:spcBef>
                <a:spcPts val="0"/>
              </a:spcBef>
              <a:spcAft>
                <a:spcPts val="0"/>
              </a:spcAft>
              <a:defRPr/>
            </a:pPr>
            <a:endParaRPr lang="zh-CN" alt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华文新魏" pitchFamily="2" charset="-122"/>
              <a:ea typeface="华文新魏" pitchFamily="2" charset="-122"/>
            </a:endParaRPr>
          </a:p>
        </p:txBody>
      </p:sp>
      <p:pic>
        <p:nvPicPr>
          <p:cNvPr id="13318" name="Picture 26" descr="rectangle callout"/>
          <p:cNvPicPr>
            <a:picLocks noChangeAspect="1" noChangeArrowheads="1"/>
          </p:cNvPicPr>
          <p:nvPr/>
        </p:nvPicPr>
        <p:blipFill>
          <a:blip r:embed="rId2" cstate="print"/>
          <a:srcRect t="-2591"/>
          <a:stretch>
            <a:fillRect/>
          </a:stretch>
        </p:blipFill>
        <p:spPr bwMode="auto">
          <a:xfrm>
            <a:off x="224631" y="362704"/>
            <a:ext cx="6337300" cy="8676456"/>
          </a:xfrm>
          <a:prstGeom prst="rect">
            <a:avLst/>
          </a:prstGeom>
          <a:noFill/>
          <a:ln w="9525">
            <a:noFill/>
            <a:miter lim="800000"/>
            <a:headEnd/>
            <a:tailEnd/>
          </a:ln>
        </p:spPr>
      </p:pic>
      <p:sp>
        <p:nvSpPr>
          <p:cNvPr id="2" name="页脚占位符 3"/>
          <p:cNvSpPr txBox="1">
            <a:spLocks noGrp="1"/>
          </p:cNvSpPr>
          <p:nvPr/>
        </p:nvSpPr>
        <p:spPr>
          <a:xfrm>
            <a:off x="2343150" y="8475663"/>
            <a:ext cx="2171700" cy="485775"/>
          </a:xfrm>
          <a:prstGeom prst="rect">
            <a:avLst/>
          </a:prstGeom>
          <a:noFill/>
        </p:spPr>
        <p:txBody>
          <a:bodyPr anchor="ctr"/>
          <a:lstStyle/>
          <a:p>
            <a:pPr algn="ctr" fontAlgn="auto">
              <a:spcBef>
                <a:spcPts val="0"/>
              </a:spcBef>
              <a:spcAft>
                <a:spcPts val="0"/>
              </a:spcAft>
              <a:defRPr/>
            </a:pPr>
            <a:r>
              <a:rPr lang="zh-CN" altLang="en-US" sz="1200">
                <a:solidFill>
                  <a:schemeClr val="tx1">
                    <a:tint val="75000"/>
                  </a:schemeClr>
                </a:solidFill>
                <a:latin typeface="+mn-lt"/>
                <a:ea typeface="+mn-ea"/>
              </a:rPr>
              <a:t>北京金属学会主办</a:t>
            </a:r>
          </a:p>
        </p:txBody>
      </p:sp>
      <p:sp>
        <p:nvSpPr>
          <p:cNvPr id="13320" name="Text Box 8"/>
          <p:cNvSpPr txBox="1">
            <a:spLocks noChangeArrowheads="1"/>
          </p:cNvSpPr>
          <p:nvPr/>
        </p:nvSpPr>
        <p:spPr bwMode="auto">
          <a:xfrm>
            <a:off x="728700" y="1737440"/>
            <a:ext cx="5400600" cy="2585323"/>
          </a:xfrm>
          <a:prstGeom prst="rect">
            <a:avLst/>
          </a:prstGeom>
          <a:noFill/>
          <a:ln w="9525">
            <a:noFill/>
            <a:miter lim="800000"/>
            <a:headEnd/>
            <a:tailEnd/>
          </a:ln>
        </p:spPr>
        <p:txBody>
          <a:bodyPr wrap="square">
            <a:spAutoFit/>
          </a:bodyPr>
          <a:lstStyle/>
          <a:p>
            <a:pPr indent="457200">
              <a:lnSpc>
                <a:spcPct val="150000"/>
              </a:lnSpc>
            </a:pPr>
            <a:r>
              <a:rPr lang="en-US" altLang="zh-CN" dirty="0"/>
              <a:t>2018</a:t>
            </a:r>
            <a:r>
              <a:rPr lang="zh-CN" altLang="en-US" dirty="0"/>
              <a:t>年</a:t>
            </a:r>
            <a:r>
              <a:rPr lang="en-US" altLang="zh-CN" dirty="0"/>
              <a:t>10</a:t>
            </a:r>
            <a:r>
              <a:rPr lang="zh-CN" altLang="en-US" dirty="0"/>
              <a:t>月</a:t>
            </a:r>
            <a:r>
              <a:rPr lang="en-US" altLang="zh-CN" dirty="0"/>
              <a:t>26</a:t>
            </a:r>
            <a:r>
              <a:rPr lang="zh-CN" altLang="en-US" dirty="0"/>
              <a:t>日组织召开“加强学会能力建设工作会”，北京金属学会常务副秘书长邱冬英作了</a:t>
            </a:r>
            <a:r>
              <a:rPr lang="en-US" altLang="zh-CN" dirty="0"/>
              <a:t>《</a:t>
            </a:r>
            <a:r>
              <a:rPr lang="zh-CN" altLang="en-US" dirty="0"/>
              <a:t>锐意进取提升能力</a:t>
            </a:r>
            <a:r>
              <a:rPr lang="en-US" altLang="zh-CN" dirty="0"/>
              <a:t>》</a:t>
            </a:r>
            <a:r>
              <a:rPr lang="zh-CN" altLang="en-US" dirty="0"/>
              <a:t>工作汇报。与会专家对社会团体承接政府转移职能，更好地在服务国家创新驱动发展战略和北京建设全国科技创新中心中发挥作用建言献策，分享开展科技评价的成功经验和做法。</a:t>
            </a:r>
            <a:endParaRPr lang="zh-CN" altLang="zh-CN" dirty="0"/>
          </a:p>
        </p:txBody>
      </p:sp>
      <p:sp>
        <p:nvSpPr>
          <p:cNvPr id="11278" name="AutoShape 14"/>
          <p:cNvSpPr>
            <a:spLocks noChangeArrowheads="1"/>
          </p:cNvSpPr>
          <p:nvPr/>
        </p:nvSpPr>
        <p:spPr bwMode="auto">
          <a:xfrm>
            <a:off x="1142984" y="785786"/>
            <a:ext cx="4500594" cy="642942"/>
          </a:xfrm>
          <a:prstGeom prst="roundRect">
            <a:avLst>
              <a:gd name="adj" fmla="val 16667"/>
            </a:avLst>
          </a:prstGeom>
          <a:gradFill rotWithShape="1">
            <a:gsLst>
              <a:gs pos="0">
                <a:srgbClr val="35A0B5">
                  <a:alpha val="59000"/>
                </a:srgbClr>
              </a:gs>
              <a:gs pos="100000">
                <a:srgbClr val="35A0B5">
                  <a:gamma/>
                  <a:shade val="71765"/>
                  <a:invGamma/>
                </a:srgbClr>
              </a:gs>
            </a:gsLst>
            <a:lin ang="5400000" scaled="1"/>
          </a:gradFill>
          <a:ln w="9525" algn="ctr">
            <a:solidFill>
              <a:schemeClr val="hlink"/>
            </a:solidFill>
            <a:round/>
            <a:headEnd/>
            <a:tailEnd/>
          </a:ln>
          <a:effectLst>
            <a:outerShdw dist="35921" dir="18900000" algn="ctr" rotWithShape="0">
              <a:schemeClr val="bg2">
                <a:alpha val="50000"/>
              </a:schemeClr>
            </a:outerShdw>
          </a:effectLst>
        </p:spPr>
        <p:txBody>
          <a:bodyPr wrap="none" anchor="ctr"/>
          <a:lstStyle/>
          <a:p>
            <a:pPr algn="ctr">
              <a:lnSpc>
                <a:spcPts val="2500"/>
              </a:lnSpc>
              <a:defRPr/>
            </a:pPr>
            <a:r>
              <a:rPr lang="zh-CN" altLang="en-US" b="1" dirty="0">
                <a:solidFill>
                  <a:schemeClr val="bg1"/>
                </a:solidFill>
              </a:rPr>
              <a:t>召开科技社团提升能力研讨会</a:t>
            </a:r>
            <a:endParaRPr lang="zh-CN" altLang="en-US" b="1" dirty="0">
              <a:solidFill>
                <a:schemeClr val="bg1"/>
              </a:solidFill>
              <a:ea typeface="宋体" pitchFamily="2" charset="-122"/>
            </a:endParaRPr>
          </a:p>
        </p:txBody>
      </p:sp>
      <p:pic>
        <p:nvPicPr>
          <p:cNvPr id="13" name="图片 12"/>
          <p:cNvPicPr/>
          <p:nvPr/>
        </p:nvPicPr>
        <p:blipFill>
          <a:blip r:embed="rId3">
            <a:extLst>
              <a:ext uri="{28A0092B-C50C-407E-A947-70E740481C1C}">
                <a14:useLocalDpi xmlns:a14="http://schemas.microsoft.com/office/drawing/2010/main" xmlns="" val="0"/>
              </a:ext>
            </a:extLst>
          </a:blip>
          <a:srcRect/>
          <a:stretch>
            <a:fillRect/>
          </a:stretch>
        </p:blipFill>
        <p:spPr bwMode="auto">
          <a:xfrm>
            <a:off x="1313599" y="5004048"/>
            <a:ext cx="4230802" cy="261314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23224</TotalTime>
  <Words>7598</Words>
  <Application>Microsoft Office PowerPoint</Application>
  <PresentationFormat>全屏显示(4:3)</PresentationFormat>
  <Paragraphs>374</Paragraphs>
  <Slides>38</Slides>
  <Notes>5</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龙腾四海</vt:lpstr>
      <vt:lpstr>2018年第四期 （总第28期）</vt:lpstr>
      <vt:lpstr>幻灯片 2</vt:lpstr>
      <vt:lpstr>幻灯片 3</vt:lpstr>
      <vt:lpstr>幻灯片 4</vt:lpstr>
      <vt:lpstr>      </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    北京金属学会成立于1957年，是北京地区冶金专业领域的学术团体。现有个人会员1932人，团体会员33个。学会的职责是团结科技工作者，通过开展科普、教育、宣传、咨询、推广、交流等科学技术活动，为提高学术水平，繁荣和发展冶金科学技术事业做贡献。     学会设有4个专业委员会：组织工作委员会、学术工作委员会、科普与青年工作委员会、咨询工作委员会；     学会设有19个专业分会：采选分会、焦化分会、耐火材料分会、炼铁分会、炼钢分会、无损检测分会、压力加工分会、金属材料分会、有色冶炼分会、有色压加分会、有色金属材料分会、物理冶金分会、理化检测分会、能源分会、环保分会、冶金设备分会、自动化与计算机分会、技术经济分会、安全与健康分会。     学会拥有一支近500人（包括近20名两院院士）组成的专家团队。     学会致力于黑色和有色金属研究领域学术交流活动，每两年举办一届“北京冶金年会论文评选”和“北京冶金青年科技论文评选”活动，每年开展几十场学术交流活动，为北京地区冶金科技工作者提供了一个技术交流平台，为冶金学科的发展起到纽带和桥梁作用。     2011年北京金属学会荣获北京市民政局社团管理办公室颁发的4A级社会组织的称号。    </vt:lpstr>
      <vt:lpstr>幻灯片 38</vt:lpstr>
    </vt:vector>
  </TitlesOfParts>
  <Company>首钢</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jsxh</dc:creator>
  <cp:lastModifiedBy>dell</cp:lastModifiedBy>
  <cp:revision>1862</cp:revision>
  <dcterms:created xsi:type="dcterms:W3CDTF">2012-01-04T05:25:26Z</dcterms:created>
  <dcterms:modified xsi:type="dcterms:W3CDTF">2018-12-12T06:32:04Z</dcterms:modified>
</cp:coreProperties>
</file>